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57" r:id="rId4"/>
    <p:sldId id="264" r:id="rId5"/>
    <p:sldId id="259" r:id="rId6"/>
    <p:sldId id="258" r:id="rId7"/>
    <p:sldId id="260" r:id="rId8"/>
    <p:sldId id="261" r:id="rId9"/>
    <p:sldId id="268" r:id="rId10"/>
    <p:sldId id="262"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686" autoAdjust="0"/>
  </p:normalViewPr>
  <p:slideViewPr>
    <p:cSldViewPr>
      <p:cViewPr varScale="1">
        <p:scale>
          <a:sx n="95" d="100"/>
          <a:sy n="95" d="100"/>
        </p:scale>
        <p:origin x="-10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8C4B51-61B1-4D4A-8049-07045A932961}" type="datetimeFigureOut">
              <a:rPr lang="el-GR" smtClean="0"/>
              <a:t>21/2/2022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EE620-0834-41AB-9095-63598729EC4D}" type="slidenum">
              <a:rPr lang="el-GR" smtClean="0"/>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ECEE620-0834-41AB-9095-63598729EC4D}" type="slidenum">
              <a:rPr lang="el-GR" smtClean="0"/>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8" name="7 - Θέση αριθμού διαφάνειας"/>
          <p:cNvSpPr>
            <a:spLocks noGrp="1"/>
          </p:cNvSpPr>
          <p:nvPr>
            <p:ph type="sldNum" sz="quarter" idx="11"/>
          </p:nvPr>
        </p:nvSpPr>
        <p:spPr/>
        <p:txBody>
          <a:bodyPr/>
          <a:lstStyle/>
          <a:p>
            <a:fld id="{0316B033-859C-49AC-ADC0-4843D564A002}"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95A4BBF-44E3-436F-BE4C-0379EBADCEC1}" type="datetimeFigureOut">
              <a:rPr lang="el-GR" smtClean="0"/>
              <a:pPr/>
              <a:t>21/2/2022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0316B033-859C-49AC-ADC0-4843D564A00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695A4BBF-44E3-436F-BE4C-0379EBADCEC1}" type="datetimeFigureOut">
              <a:rPr lang="el-GR" smtClean="0"/>
              <a:pPr/>
              <a:t>21/2/2022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316B033-859C-49AC-ADC0-4843D564A002}"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5A4BBF-44E3-436F-BE4C-0379EBADCEC1}" type="datetimeFigureOut">
              <a:rPr lang="el-GR" smtClean="0"/>
              <a:pPr/>
              <a:t>21/2/2022</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316B033-859C-49AC-ADC0-4843D564A002}"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29064" y="2000240"/>
            <a:ext cx="8286340" cy="2071702"/>
          </a:xfrm>
        </p:spPr>
        <p:txBody>
          <a:bodyPr/>
          <a:lstStyle/>
          <a:p>
            <a:pPr algn="ctr"/>
            <a:r>
              <a:rPr lang="el-GR" dirty="0" smtClean="0"/>
              <a:t>ΓΕΛΑΝΘΗ</a:t>
            </a:r>
            <a:endParaRPr lang="el-GR" dirty="0"/>
          </a:p>
        </p:txBody>
      </p:sp>
      <p:sp>
        <p:nvSpPr>
          <p:cNvPr id="3" name="2 - Υπότιτλος"/>
          <p:cNvSpPr>
            <a:spLocks noGrp="1"/>
          </p:cNvSpPr>
          <p:nvPr>
            <p:ph type="subTitle" idx="1"/>
          </p:nvPr>
        </p:nvSpPr>
        <p:spPr>
          <a:xfrm>
            <a:off x="1000100" y="2857496"/>
            <a:ext cx="6980114" cy="2286016"/>
          </a:xfrm>
        </p:spPr>
        <p:txBody>
          <a:bodyPr>
            <a:normAutofit/>
          </a:bodyPr>
          <a:lstStyle/>
          <a:p>
            <a:pPr algn="ctr"/>
            <a:r>
              <a:rPr lang="el-GR" sz="2800" dirty="0" smtClean="0"/>
              <a:t>ΕΥΑΓΓΕΛΙΑ  ΑΝΔΡΕΟΥ</a:t>
            </a:r>
          </a:p>
          <a:p>
            <a:pPr algn="ctr"/>
            <a:r>
              <a:rPr lang="el-GR" sz="2800" dirty="0" smtClean="0"/>
              <a:t>ΡΑΦΑΗΛ  ΔΟΥΜΑΝΑΣ</a:t>
            </a:r>
          </a:p>
          <a:p>
            <a:pPr algn="ctr"/>
            <a:r>
              <a:rPr lang="el-GR" sz="2800" dirty="0" smtClean="0"/>
              <a:t>ΒΑΣΙΛΙΚΗ </a:t>
            </a:r>
            <a:r>
              <a:rPr lang="el-GR" sz="2800" dirty="0" smtClean="0"/>
              <a:t>ΚΑΛΑΜΠΟΚΑ</a:t>
            </a:r>
          </a:p>
          <a:p>
            <a:pPr algn="ctr"/>
            <a:r>
              <a:rPr lang="el-GR" sz="2800" dirty="0" smtClean="0"/>
              <a:t>Υπεύθυνη καθηγήτρια Νότα Μακρυγιάννη</a:t>
            </a:r>
            <a:endParaRPr lang="el-G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pic>
        <p:nvPicPr>
          <p:cNvPr id="2050" name="Picture 2" descr="C:\Users\ΒΑΓΓΕΛΗΣ\Desktop\images.jpg"/>
          <p:cNvPicPr>
            <a:picLocks noChangeAspect="1" noChangeArrowheads="1"/>
          </p:cNvPicPr>
          <p:nvPr/>
        </p:nvPicPr>
        <p:blipFill>
          <a:blip r:embed="rId2"/>
          <a:srcRect/>
          <a:stretch>
            <a:fillRect/>
          </a:stretch>
        </p:blipFill>
        <p:spPr bwMode="auto">
          <a:xfrm>
            <a:off x="500035" y="1643050"/>
            <a:ext cx="3357586" cy="3071834"/>
          </a:xfrm>
          <a:prstGeom prst="rect">
            <a:avLst/>
          </a:prstGeom>
          <a:noFill/>
        </p:spPr>
      </p:pic>
      <p:pic>
        <p:nvPicPr>
          <p:cNvPr id="2052" name="Picture 4" descr="C:\Users\ΒΑΓΓΕΛΗΣ\Desktop\10577592DSC00514.jpg"/>
          <p:cNvPicPr>
            <a:picLocks noChangeAspect="1" noChangeArrowheads="1"/>
          </p:cNvPicPr>
          <p:nvPr/>
        </p:nvPicPr>
        <p:blipFill>
          <a:blip r:embed="rId3"/>
          <a:srcRect/>
          <a:stretch>
            <a:fillRect/>
          </a:stretch>
        </p:blipFill>
        <p:spPr bwMode="auto">
          <a:xfrm>
            <a:off x="3929058" y="3143248"/>
            <a:ext cx="3929090" cy="292895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00B0F0"/>
                </a:solidFill>
              </a:rPr>
              <a:t>ΤΟ ΧΩΡΙΟ ΜΟΥ</a:t>
            </a:r>
            <a:endParaRPr lang="el-GR" dirty="0">
              <a:solidFill>
                <a:srgbClr val="00B0F0"/>
              </a:solidFill>
            </a:endParaRPr>
          </a:p>
        </p:txBody>
      </p:sp>
      <p:sp>
        <p:nvSpPr>
          <p:cNvPr id="3" name="2 - Θέση περιεχομένου"/>
          <p:cNvSpPr>
            <a:spLocks noGrp="1"/>
          </p:cNvSpPr>
          <p:nvPr>
            <p:ph idx="1"/>
          </p:nvPr>
        </p:nvSpPr>
        <p:spPr/>
        <p:txBody>
          <a:bodyPr>
            <a:noAutofit/>
          </a:bodyPr>
          <a:lstStyle/>
          <a:p>
            <a:pPr algn="ctr">
              <a:buNone/>
            </a:pPr>
            <a:r>
              <a:rPr lang="el-GR" sz="2000" dirty="0" smtClean="0"/>
              <a:t>Στο όμορφο μου</a:t>
            </a:r>
          </a:p>
          <a:p>
            <a:pPr algn="ctr">
              <a:buNone/>
            </a:pPr>
            <a:r>
              <a:rPr lang="el-GR" sz="2000" dirty="0" smtClean="0"/>
              <a:t>Χωριουδάκι ρέει ένα</a:t>
            </a:r>
          </a:p>
          <a:p>
            <a:pPr algn="ctr">
              <a:buNone/>
            </a:pPr>
            <a:r>
              <a:rPr lang="el-GR" sz="2000" dirty="0" smtClean="0"/>
              <a:t>Ποταμάκι έχει γάργαρο </a:t>
            </a:r>
          </a:p>
          <a:p>
            <a:pPr algn="ctr">
              <a:buNone/>
            </a:pPr>
            <a:r>
              <a:rPr lang="el-GR" sz="2000" dirty="0" smtClean="0"/>
              <a:t>Νερό που γεμίζει με</a:t>
            </a:r>
          </a:p>
          <a:p>
            <a:pPr algn="ctr">
              <a:buNone/>
            </a:pPr>
            <a:r>
              <a:rPr lang="el-GR" sz="2000" dirty="0" smtClean="0"/>
              <a:t>Δροσούλα όλο το χωριό.</a:t>
            </a:r>
          </a:p>
          <a:p>
            <a:pPr algn="ctr">
              <a:buNone/>
            </a:pPr>
            <a:r>
              <a:rPr lang="el-GR" sz="2000" dirty="0" smtClean="0"/>
              <a:t>Το καλοκαίρι τα παιδάκια</a:t>
            </a:r>
          </a:p>
          <a:p>
            <a:pPr algn="ctr">
              <a:buNone/>
            </a:pPr>
            <a:r>
              <a:rPr lang="el-GR" sz="2000" dirty="0" smtClean="0"/>
              <a:t>Παίζουν ανέμελα στα</a:t>
            </a:r>
          </a:p>
          <a:p>
            <a:pPr algn="ctr">
              <a:buNone/>
            </a:pPr>
            <a:r>
              <a:rPr lang="el-GR" sz="2000" dirty="0" smtClean="0"/>
              <a:t>Σοκάκια ,τρέχουν  γύρω</a:t>
            </a:r>
          </a:p>
          <a:p>
            <a:pPr algn="ctr">
              <a:buNone/>
            </a:pPr>
            <a:r>
              <a:rPr lang="el-GR" sz="2000" dirty="0" smtClean="0"/>
              <a:t>Στην πλατεία που έχει</a:t>
            </a:r>
          </a:p>
          <a:p>
            <a:pPr algn="ctr">
              <a:buNone/>
            </a:pPr>
            <a:r>
              <a:rPr lang="el-GR" sz="2000" dirty="0" smtClean="0"/>
              <a:t>Δυο καφενεία.</a:t>
            </a:r>
          </a:p>
          <a:p>
            <a:pPr algn="ctr">
              <a:buNone/>
            </a:pPr>
            <a:r>
              <a:rPr lang="el-GR" sz="2000" dirty="0" smtClean="0"/>
              <a:t>Τα λουλούδια στις αυλές</a:t>
            </a:r>
          </a:p>
          <a:p>
            <a:pPr algn="ctr">
              <a:buNone/>
            </a:pPr>
            <a:r>
              <a:rPr lang="el-GR" sz="2000" dirty="0" smtClean="0"/>
              <a:t>Σκορπούν ευωδιαστές μυρωδιές</a:t>
            </a:r>
          </a:p>
          <a:p>
            <a:pPr algn="ctr">
              <a:buNone/>
            </a:pPr>
            <a:r>
              <a:rPr lang="el-GR" sz="2000" dirty="0" smtClean="0"/>
              <a:t>Και οι άνθρωποι του όλοι  βιοπαλαιστές]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ctr">
              <a:buNone/>
            </a:pPr>
            <a:r>
              <a:rPr lang="el-GR" sz="2000" dirty="0" smtClean="0"/>
              <a:t>Οι παππούδες στα σοκάκια</a:t>
            </a:r>
          </a:p>
          <a:p>
            <a:pPr algn="ctr">
              <a:buNone/>
            </a:pPr>
            <a:r>
              <a:rPr lang="el-GR" sz="2000" dirty="0" smtClean="0"/>
              <a:t>Σιγοτραγουδούν στιχάκια και</a:t>
            </a:r>
          </a:p>
          <a:p>
            <a:pPr algn="ctr">
              <a:buNone/>
            </a:pPr>
            <a:r>
              <a:rPr lang="el-GR" sz="2000" dirty="0" smtClean="0"/>
              <a:t>Θυμούνται τα παλιά χρονάκια</a:t>
            </a:r>
          </a:p>
          <a:p>
            <a:pPr algn="ctr">
              <a:buNone/>
            </a:pPr>
            <a:r>
              <a:rPr lang="el-GR" sz="2000" dirty="0" smtClean="0"/>
              <a:t>Που ήταν παιδάκια.</a:t>
            </a:r>
          </a:p>
          <a:p>
            <a:pPr algn="ctr">
              <a:buNone/>
            </a:pPr>
            <a:r>
              <a:rPr lang="el-GR" sz="2000" dirty="0" smtClean="0"/>
              <a:t>Τις παραδώσεις του τηρούμε</a:t>
            </a:r>
          </a:p>
          <a:p>
            <a:pPr algn="ctr">
              <a:buNone/>
            </a:pPr>
            <a:r>
              <a:rPr lang="el-GR" sz="2000" dirty="0" smtClean="0"/>
              <a:t> κάθε χρόνο στις γιορτές χορεύουμε και </a:t>
            </a:r>
          </a:p>
          <a:p>
            <a:pPr algn="ctr">
              <a:buNone/>
            </a:pPr>
            <a:r>
              <a:rPr lang="el-GR" sz="2000" dirty="0" smtClean="0"/>
              <a:t>Τραγουδούμε και στην άκρη του</a:t>
            </a:r>
          </a:p>
          <a:p>
            <a:pPr algn="ctr">
              <a:buNone/>
            </a:pPr>
            <a:r>
              <a:rPr lang="el-GR" sz="2000" dirty="0" smtClean="0"/>
              <a:t>Χωρίου μια μεγάλη εκκλησία να μας</a:t>
            </a:r>
          </a:p>
          <a:p>
            <a:pPr algn="ctr">
              <a:buNone/>
            </a:pPr>
            <a:r>
              <a:rPr lang="el-GR" sz="2000" dirty="0" smtClean="0"/>
              <a:t>Προφυλάσσει πάντα από κάθε κακό η παναγία.</a:t>
            </a:r>
          </a:p>
          <a:p>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Picture 2" descr="C:\Users\ΒΑΓΓΕΛΗΣ\Desktop\images.jpg"/>
          <p:cNvPicPr>
            <a:picLocks noGrp="1" noChangeAspect="1" noChangeArrowheads="1"/>
          </p:cNvPicPr>
          <p:nvPr>
            <p:ph idx="1"/>
          </p:nvPr>
        </p:nvPicPr>
        <p:blipFill>
          <a:blip r:embed="rId2"/>
          <a:srcRect/>
          <a:stretch>
            <a:fillRect/>
          </a:stretch>
        </p:blipFill>
        <p:spPr bwMode="auto">
          <a:xfrm>
            <a:off x="1428728" y="2000240"/>
            <a:ext cx="5857916" cy="421484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00B0F0"/>
                </a:solidFill>
              </a:rPr>
              <a:t>Το παλιό καμπαναριό</a:t>
            </a:r>
            <a:endParaRPr lang="el-GR" dirty="0">
              <a:solidFill>
                <a:srgbClr val="00B0F0"/>
              </a:solidFill>
            </a:endParaRPr>
          </a:p>
        </p:txBody>
      </p:sp>
      <p:sp>
        <p:nvSpPr>
          <p:cNvPr id="3" name="2 - Θέση περιεχομένου"/>
          <p:cNvSpPr>
            <a:spLocks noGrp="1"/>
          </p:cNvSpPr>
          <p:nvPr>
            <p:ph idx="1"/>
          </p:nvPr>
        </p:nvSpPr>
        <p:spPr/>
        <p:txBody>
          <a:bodyPr>
            <a:noAutofit/>
          </a:bodyPr>
          <a:lstStyle/>
          <a:p>
            <a:pPr>
              <a:buNone/>
            </a:pPr>
            <a:r>
              <a:rPr lang="el-GR" sz="1800" b="1" dirty="0" smtClean="0"/>
              <a:t>ΤΟ ΠΑΛΙΟ ΚΑΜΠΑΝΑΡΙΟ ΤΟΥ Ι.Ν. ΚΟΙΜΗΣΕΩΣ ΤΗΣ ΘΕΟΤΟΚΟΥ ΚΟΙΝΟΤΗΤΑΣ ΓΕΛΑΝΘΗΣ</a:t>
            </a:r>
            <a:endParaRPr lang="el-GR" sz="1800" dirty="0" smtClean="0"/>
          </a:p>
          <a:p>
            <a:pPr>
              <a:buNone/>
            </a:pPr>
            <a:r>
              <a:rPr lang="el-GR" sz="1400" dirty="0" smtClean="0"/>
              <a:t/>
            </a:r>
            <a:br>
              <a:rPr lang="el-GR" sz="1400" dirty="0" smtClean="0"/>
            </a:br>
            <a:r>
              <a:rPr lang="el-GR" sz="2000" dirty="0" smtClean="0"/>
              <a:t>Στα Β.Α. της Κοινότητας Γελάνθης και κοντά στην όχθη του Πάμισου ποταμού βρίσκεται ο Ι.Ν. Κοιμήσεως της Θεοτόκου με το καμπαναριό του.</a:t>
            </a:r>
            <a:br>
              <a:rPr lang="el-GR" sz="2000" dirty="0" smtClean="0"/>
            </a:br>
            <a:r>
              <a:rPr lang="el-GR" sz="2000" dirty="0" smtClean="0"/>
              <a:t>Ο ναός αυτός κτίστηκε κατά την εποχή της Τουρκοκρατίας από τους κατοίκους της Κοινότητας. Η παράδοση λέει, ότι η εκκλησία αυτή είναι μία από τις 5 [Γελάνθης, της Παναγίας (1813), Λαζαρίνας, του Αγ. Χαραλάμπους (κάηκε), Φήκης (Μπαρμπόπης), του Αγ. Νικολάου (1805), Βασιλικής Τρικάλων, Αγ. Νικολάου (1818), Μαγουλίτσας, του Αγ. Νικολάου (1813) για τις οποίες έδωσε άδεια να κτιστούν στην περιοχή μας ο τούρκος δυνάστης Αλη-Πασάς κατά προτροπή της κυρα-Βασιλικής και σε ένδειξη καλής φιλίας προς τους Έλληνες ραγιάδες.</a:t>
            </a:r>
            <a:br>
              <a:rPr lang="el-GR" sz="2000" dirty="0" smtClean="0"/>
            </a:br>
            <a:endParaRPr lang="el-GR"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Autofit/>
          </a:bodyPr>
          <a:lstStyle/>
          <a:p>
            <a:pPr>
              <a:buNone/>
            </a:pPr>
            <a:r>
              <a:rPr lang="el-GR" sz="2000" dirty="0" smtClean="0"/>
              <a:t>Παρεμπιπτόντως αναφέρω, κατά την αφήγηση του Αποστόλου Λ. Γκέκα, η ίδια παράδοση φέρει τον Αλη-Πασά στο χωριό μας, να κάθεται κάτω από το θεόρατο πλάτανο του Μπαντή (κάλυπτε όλη την πάνω πλατεία του χωριού μας και έπεσε εν αιθρία το καλοκαίρι του 1969) και να δίνει λύση στη διένεξη που είχαν οι χωριανοί μας με του γείτονές μας Μαυρομματιανούς για το πόσιμο νερό μιας κεραμίδας Οι κάτοικοι του Μαυρομματίου έδιναν μια κεραμίδα νερό στην πηγή ενώ οι χωριανοί μας ήθελαν να καταλήγει στο χωριό μας μια κεραμίδα γεμάτη νερό. Κατά την ίδια εποχή πρέπει να έχει κτιστεί και το καμπαναριό ή λίγο αργότερα. Στην κύρια είσοδο του καμπαναριού και πάνω σε ποταμίσια πέτρα υπάρχει η επιγραφή:</a:t>
            </a:r>
            <a:br>
              <a:rPr lang="el-GR" sz="2000" dirty="0" smtClean="0"/>
            </a:br>
            <a:r>
              <a:rPr lang="el-GR" sz="2000" dirty="0" smtClean="0"/>
              <a:t>ΝΑΟΣ ΤΟΥ ΑΓΙΟΥ ΓΕΩΡΓΙΟΥ</a:t>
            </a:r>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357158" y="1643051"/>
            <a:ext cx="8215370" cy="4929221"/>
          </a:xfrm>
        </p:spPr>
        <p:txBody>
          <a:bodyPr>
            <a:noAutofit/>
          </a:bodyPr>
          <a:lstStyle/>
          <a:p>
            <a:pPr>
              <a:buNone/>
            </a:pPr>
            <a:r>
              <a:rPr lang="el-GR" sz="2000" dirty="0" smtClean="0"/>
              <a:t>(1813) ΤΟΥ ΙΟΥΝΙΟΥ 5</a:t>
            </a:r>
          </a:p>
          <a:p>
            <a:pPr>
              <a:buNone/>
            </a:pPr>
            <a:r>
              <a:rPr lang="el-GR" sz="2000" dirty="0" smtClean="0"/>
              <a:t>ΑΡΧΙΤΕΚΤΩΝ ΝΙ ΡΙΓΓΑΣ</a:t>
            </a:r>
          </a:p>
          <a:p>
            <a:pPr>
              <a:buNone/>
            </a:pPr>
            <a:r>
              <a:rPr lang="el-GR" sz="2000" b="1" dirty="0" smtClean="0"/>
              <a:t>ΙΕΡΟΣ ΝΑΟΣ ΚΟΙΜΗΣΕΩΣ ΘΕΟΤΟΚΟΥ</a:t>
            </a:r>
            <a:endParaRPr lang="el-GR" sz="2000" dirty="0" smtClean="0"/>
          </a:p>
          <a:p>
            <a:pPr>
              <a:buNone/>
            </a:pPr>
            <a:r>
              <a:rPr lang="el-GR" sz="2000" b="1" dirty="0" smtClean="0"/>
              <a:t>Ένα σημαντικό θρησκευτικό μνημείο</a:t>
            </a:r>
            <a:endParaRPr lang="el-GR" sz="2000" dirty="0" smtClean="0"/>
          </a:p>
          <a:p>
            <a:pPr>
              <a:buNone/>
            </a:pPr>
            <a:r>
              <a:rPr lang="el-GR" sz="2000" dirty="0" smtClean="0"/>
              <a:t>Πρόκειται για ένα από τα πλέον σημαντικά θρησκευτικά μνημεία του Δήμου Μουζακίου και ανήκει στην Εφορεία Βυζαντινών Αρχαιοτήτων Τρικάλων.</a:t>
            </a:r>
          </a:p>
          <a:p>
            <a:pPr>
              <a:buNone/>
            </a:pPr>
            <a:r>
              <a:rPr lang="el-GR" sz="2000" dirty="0" smtClean="0"/>
              <a:t>O ναός της Κοιμήσεως της Θεοτόκου στη Γελάνθη σύμφωνα με επιγραφή κτίστηκε το 1813τον 17ο αιώνα και έχει χαρακτηριστικό οκταγωνικό τρούλο.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sz="3200" dirty="0" smtClean="0"/>
              <a:t>Ανήκει στον τύπο του σταυροειδούς εγγεγραμμένου με τρούλο και δικιόνιο νάρθηκα-γυναικωνίτη στη δυτική πλευρά. Οι λιθόκτιστες αντηρίδες που παραλαμβάνουν τις ωθήσεις των τοίχων κυρίως κατά μήκος της βόρειας και της δυτικής εξωτερικής πλευράς του ναού, είναι μεταγενέστερης κατασκευής. ΒΔ του ναού βρίσκεται κωδωνοστάσιο του 1882.</a:t>
            </a:r>
          </a:p>
          <a:p>
            <a:pPr>
              <a:buNone/>
            </a:pPr>
            <a:r>
              <a:rPr lang="el-GR" sz="3200" dirty="0" smtClean="0"/>
              <a:t>Ενδιαφέρον παρουσιάζει ο τρόπος κάλυψης του ναού που παρουσιάζει μεγάλες ομοιότητες με αυτήν του ναού του Αγίου Αθανασίου – Ρούμ Παλαμά (1811).</a:t>
            </a:r>
          </a:p>
          <a:p>
            <a:pPr>
              <a:buNone/>
            </a:pPr>
            <a:r>
              <a:rPr lang="el-GR" sz="3200" dirty="0" smtClean="0"/>
              <a:t>Το εσωτερικό του ναού είναι κατάγραφο με τοιχογραφίες του 1843, που έγιναν από Σαμαριναίους ζωγράφους.</a:t>
            </a:r>
          </a:p>
          <a:p>
            <a:pPr>
              <a:buNone/>
            </a:pPr>
            <a:r>
              <a:rPr lang="el-GR" sz="3200" dirty="0" smtClean="0"/>
              <a:t>Αξιόλογο είναι επίσης το ξυλόγλυπτο τέμπλο του, το οποίο κατασκευάστηκε στις αρχές του 19ου αι.</a:t>
            </a:r>
          </a:p>
          <a:p>
            <a:pPr>
              <a:buNone/>
            </a:pPr>
            <a:r>
              <a:rPr lang="el-GR" sz="3200" dirty="0" smtClean="0"/>
              <a:t>Τα στοιχεία είναι από την αρχαιολόγο κ. Ελένη Τσιμπίδα</a:t>
            </a:r>
          </a:p>
          <a:p>
            <a:endParaRPr lang="el-GR" sz="32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il_fi" descr="Προβολή αρχικής εικόνας"/>
          <p:cNvPicPr>
            <a:picLocks noGrp="1"/>
          </p:cNvPicPr>
          <p:nvPr>
            <p:ph idx="1"/>
          </p:nvPr>
        </p:nvPicPr>
        <p:blipFill>
          <a:blip r:embed="rId2" cstate="print"/>
          <a:srcRect/>
          <a:stretch>
            <a:fillRect/>
          </a:stretch>
        </p:blipFill>
        <p:spPr bwMode="auto">
          <a:xfrm>
            <a:off x="714348" y="1928802"/>
            <a:ext cx="7215237" cy="425571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00B0F0"/>
                </a:solidFill>
              </a:rPr>
              <a:t>ΓΕΛΑΝΘΗ</a:t>
            </a:r>
            <a:endParaRPr lang="el-GR" dirty="0">
              <a:solidFill>
                <a:srgbClr val="00B0F0"/>
              </a:solidFill>
            </a:endParaRPr>
          </a:p>
        </p:txBody>
      </p:sp>
      <p:sp>
        <p:nvSpPr>
          <p:cNvPr id="3" name="2 - Θέση περιεχομένου"/>
          <p:cNvSpPr>
            <a:spLocks noGrp="1"/>
          </p:cNvSpPr>
          <p:nvPr>
            <p:ph idx="1"/>
          </p:nvPr>
        </p:nvSpPr>
        <p:spPr/>
        <p:txBody>
          <a:bodyPr>
            <a:noAutofit/>
          </a:bodyPr>
          <a:lstStyle/>
          <a:p>
            <a:pPr algn="ctr">
              <a:buNone/>
            </a:pPr>
            <a:r>
              <a:rPr lang="el-GR" sz="2000" b="1" dirty="0" smtClean="0"/>
              <a:t> </a:t>
            </a:r>
            <a:endParaRPr lang="el-GR" sz="2000" dirty="0" smtClean="0"/>
          </a:p>
          <a:p>
            <a:pPr algn="ctr">
              <a:buNone/>
            </a:pPr>
            <a:r>
              <a:rPr lang="el-GR" sz="2000" dirty="0" smtClean="0"/>
              <a:t>Η Γελάνθη είναι ένα χωρίο</a:t>
            </a:r>
          </a:p>
          <a:p>
            <a:pPr algn="ctr">
              <a:buNone/>
            </a:pPr>
            <a:r>
              <a:rPr lang="el-GR" sz="2000" dirty="0" smtClean="0"/>
              <a:t>δίπλα στον Πάμισο ποταμό.</a:t>
            </a:r>
          </a:p>
          <a:p>
            <a:pPr algn="ctr">
              <a:buNone/>
            </a:pPr>
            <a:r>
              <a:rPr lang="el-GR" sz="2000" dirty="0" smtClean="0"/>
              <a:t>Έχει πλατείες ένα σωρό</a:t>
            </a:r>
          </a:p>
          <a:p>
            <a:pPr algn="ctr">
              <a:buNone/>
            </a:pPr>
            <a:r>
              <a:rPr lang="el-GR" sz="2000" dirty="0" smtClean="0"/>
              <a:t> πηγάδια σε όλο το χωριό</a:t>
            </a:r>
          </a:p>
          <a:p>
            <a:pPr algn="ctr">
              <a:buNone/>
            </a:pPr>
            <a:r>
              <a:rPr lang="el-GR" sz="2000" dirty="0" smtClean="0"/>
              <a:t>τρις εκκλησιές ξακουστές</a:t>
            </a:r>
          </a:p>
          <a:p>
            <a:pPr algn="ctr">
              <a:buNone/>
            </a:pPr>
            <a:r>
              <a:rPr lang="el-GR" sz="2000" dirty="0" smtClean="0"/>
              <a:t>και περιτριγυρίζετε από βουνοκορυφές.</a:t>
            </a:r>
          </a:p>
          <a:p>
            <a:pPr algn="ctr">
              <a:buNone/>
            </a:pPr>
            <a:r>
              <a:rPr lang="el-GR" sz="2000" dirty="0" smtClean="0"/>
              <a:t>Έχει λιγοστά παιδιά</a:t>
            </a:r>
          </a:p>
          <a:p>
            <a:pPr algn="ctr">
              <a:buNone/>
            </a:pPr>
            <a:r>
              <a:rPr lang="el-GR" sz="2000" dirty="0" smtClean="0"/>
              <a:t> μα είναι όλα </a:t>
            </a:r>
            <a:r>
              <a:rPr lang="el-GR" sz="2000" dirty="0" smtClean="0"/>
              <a:t>ξενιαστά</a:t>
            </a:r>
            <a:r>
              <a:rPr lang="el-GR" sz="2000" dirty="0" smtClean="0"/>
              <a:t>.</a:t>
            </a:r>
          </a:p>
          <a:p>
            <a:pPr algn="ctr">
              <a:buNone/>
            </a:pPr>
            <a:r>
              <a:rPr lang="el-GR" sz="2000" dirty="0" smtClean="0"/>
              <a:t>Ένα κοριτσάκι που ζει στη</a:t>
            </a:r>
          </a:p>
          <a:p>
            <a:pPr algn="ctr">
              <a:buNone/>
            </a:pPr>
            <a:r>
              <a:rPr lang="el-GR" sz="2000" dirty="0" smtClean="0"/>
              <a:t>Γελάνθη με τα όμορφα άνθη,</a:t>
            </a:r>
          </a:p>
          <a:p>
            <a:pPr algn="ctr">
              <a:buNone/>
            </a:pPr>
            <a:r>
              <a:rPr lang="el-GR" sz="2000" dirty="0" smtClean="0"/>
              <a:t>με ένα κόκκινο φουστάνι πάει</a:t>
            </a:r>
          </a:p>
          <a:p>
            <a:pPr algn="ctr">
              <a:buNone/>
            </a:pPr>
            <a:r>
              <a:rPr lang="el-GR" sz="2000" dirty="0" smtClean="0"/>
              <a:t>βόλτα όπου φτάνει.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ctr">
              <a:buNone/>
            </a:pPr>
            <a:r>
              <a:rPr lang="el-GR" sz="2000" dirty="0" smtClean="0"/>
              <a:t>Δίπλα στην εκκλησία του Αγίου Νικόλα,</a:t>
            </a:r>
          </a:p>
          <a:p>
            <a:pPr algn="ctr">
              <a:buNone/>
            </a:pPr>
            <a:r>
              <a:rPr lang="el-GR" sz="2000" dirty="0" smtClean="0"/>
              <a:t>στη γέφυρα την κρεμαστή,</a:t>
            </a:r>
          </a:p>
          <a:p>
            <a:pPr algn="ctr">
              <a:buNone/>
            </a:pPr>
            <a:r>
              <a:rPr lang="el-GR" sz="2000" dirty="0" smtClean="0"/>
              <a:t>Παίζουν όλα τα παιδία εκεί</a:t>
            </a:r>
          </a:p>
          <a:p>
            <a:pPr algn="ctr">
              <a:buNone/>
            </a:pPr>
            <a:r>
              <a:rPr lang="el-GR" sz="2000" dirty="0" smtClean="0"/>
              <a:t>με αγάπη και στοργή</a:t>
            </a:r>
          </a:p>
          <a:p>
            <a:pPr algn="ctr">
              <a:buNone/>
            </a:pPr>
            <a:r>
              <a:rPr lang="el-GR" sz="2000" dirty="0" smtClean="0"/>
              <a:t>κάθε μέρα είναι γιορτή!</a:t>
            </a:r>
          </a:p>
          <a:p>
            <a:pPr algn="ctr">
              <a:buNone/>
            </a:pPr>
            <a:r>
              <a:rPr lang="el-GR" sz="2000" dirty="0" smtClean="0"/>
              <a:t>Με ιστορία ξακουστή</a:t>
            </a:r>
          </a:p>
          <a:p>
            <a:pPr algn="ctr">
              <a:buNone/>
            </a:pPr>
            <a:r>
              <a:rPr lang="el-GR" sz="2000" dirty="0" smtClean="0"/>
              <a:t>και θέα ζηλευτή</a:t>
            </a:r>
          </a:p>
          <a:p>
            <a:pPr algn="ctr">
              <a:buNone/>
            </a:pPr>
            <a:r>
              <a:rPr lang="el-GR" sz="2000" dirty="0" smtClean="0"/>
              <a:t>Είμαι περιφανή που ζω</a:t>
            </a:r>
          </a:p>
          <a:p>
            <a:pPr algn="ctr">
              <a:buNone/>
            </a:pPr>
            <a:r>
              <a:rPr lang="el-GR" sz="2000" dirty="0" smtClean="0"/>
              <a:t>Και  μεγαλώνω εδώ!</a:t>
            </a:r>
          </a:p>
          <a:p>
            <a:endParaRPr lang="el-GR" sz="2000"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TotalTime>
  <Words>466</Words>
  <Application>Microsoft Office PowerPoint</Application>
  <PresentationFormat>Προβολή στην οθόνη (4:3)</PresentationFormat>
  <Paragraphs>67</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Τεχνικό</vt:lpstr>
      <vt:lpstr>ΓΕΛΑΝΘΗ</vt:lpstr>
      <vt:lpstr>Διαφάνεια 2</vt:lpstr>
      <vt:lpstr>Το παλιό καμπαναριό</vt:lpstr>
      <vt:lpstr>Διαφάνεια 4</vt:lpstr>
      <vt:lpstr>Διαφάνεια 5</vt:lpstr>
      <vt:lpstr>Διαφάνεια 6</vt:lpstr>
      <vt:lpstr>Διαφάνεια 7</vt:lpstr>
      <vt:lpstr>ΓΕΛΑΝΘΗ</vt:lpstr>
      <vt:lpstr>Διαφάνεια 9</vt:lpstr>
      <vt:lpstr>Διαφάνεια 10</vt:lpstr>
      <vt:lpstr>ΤΟ ΧΩΡΙΟ ΜΟΥ</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ΓΕΛΑΝΘΗ</dc:title>
  <dc:creator>ΒΑΓΓΕΛΗΣ</dc:creator>
  <cp:lastModifiedBy>ΒΑΓΓΕΛΗΣ</cp:lastModifiedBy>
  <cp:revision>14</cp:revision>
  <dcterms:created xsi:type="dcterms:W3CDTF">2022-02-20T15:15:59Z</dcterms:created>
  <dcterms:modified xsi:type="dcterms:W3CDTF">2022-02-21T18:20:49Z</dcterms:modified>
</cp:coreProperties>
</file>