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935698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392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4396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2434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637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5217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5788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3862519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132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343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61185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8896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5179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9001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780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2284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7564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2/21/2022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7422587"/>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7.jpeg" /><Relationship Id="rId1" Type="http://schemas.openxmlformats.org/officeDocument/2006/relationships/slideLayout" Target="../slideLayouts/slideLayout7.xml" /><Relationship Id="rId4" Type="http://schemas.openxmlformats.org/officeDocument/2006/relationships/image" Target="../media/image10.jpeg" /></Relationships>
</file>

<file path=ppt/slides/_rels/slide5.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7.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a:extLst>
              <a:ext uri="{FF2B5EF4-FFF2-40B4-BE49-F238E27FC236}">
                <a16:creationId xmlns:a16="http://schemas.microsoft.com/office/drawing/2014/main" id="{904BBB05-7939-B145-8C7B-3DF28AF84503}"/>
              </a:ext>
            </a:extLst>
          </p:cNvPr>
          <p:cNvPicPr>
            <a:picLocks noChangeAspect="1"/>
          </p:cNvPicPr>
          <p:nvPr/>
        </p:nvPicPr>
        <p:blipFill>
          <a:blip r:embed="rId2"/>
          <a:stretch>
            <a:fillRect/>
          </a:stretch>
        </p:blipFill>
        <p:spPr>
          <a:xfrm>
            <a:off x="0" y="1"/>
            <a:ext cx="12192000" cy="6858000"/>
          </a:xfrm>
          <a:prstGeom prst="rect">
            <a:avLst/>
          </a:prstGeom>
        </p:spPr>
      </p:pic>
      <p:sp>
        <p:nvSpPr>
          <p:cNvPr id="2" name="Τίτλος 1">
            <a:extLst>
              <a:ext uri="{FF2B5EF4-FFF2-40B4-BE49-F238E27FC236}">
                <a16:creationId xmlns:a16="http://schemas.microsoft.com/office/drawing/2014/main" id="{624452DE-93EC-5346-BADF-1D611CD329B8}"/>
              </a:ext>
            </a:extLst>
          </p:cNvPr>
          <p:cNvSpPr>
            <a:spLocks noGrp="1"/>
          </p:cNvSpPr>
          <p:nvPr>
            <p:ph type="ctrTitle"/>
          </p:nvPr>
        </p:nvSpPr>
        <p:spPr/>
        <p:txBody>
          <a:bodyPr anchor="ctr"/>
          <a:lstStyle/>
          <a:p>
            <a:pPr algn="ctr"/>
            <a:r>
              <a:rPr lang="el-GR" u="sng"/>
              <a:t>Δρακότρυπα</a:t>
            </a:r>
            <a:r>
              <a:rPr lang="el-GR"/>
              <a:t> </a:t>
            </a:r>
            <a:r>
              <a:rPr lang="el-GR" u="sng"/>
              <a:t>Καρδίτσας</a:t>
            </a:r>
          </a:p>
        </p:txBody>
      </p:sp>
      <p:sp>
        <p:nvSpPr>
          <p:cNvPr id="3" name="Υπότιτλος 2">
            <a:extLst>
              <a:ext uri="{FF2B5EF4-FFF2-40B4-BE49-F238E27FC236}">
                <a16:creationId xmlns:a16="http://schemas.microsoft.com/office/drawing/2014/main" id="{0BF499BF-CACC-8140-8BF4-749FA404D737}"/>
              </a:ext>
            </a:extLst>
          </p:cNvPr>
          <p:cNvSpPr>
            <a:spLocks noGrp="1"/>
          </p:cNvSpPr>
          <p:nvPr>
            <p:ph type="subTitle" idx="1"/>
          </p:nvPr>
        </p:nvSpPr>
        <p:spPr/>
        <p:txBody>
          <a:bodyPr anchor="ctr">
            <a:normAutofit/>
          </a:bodyPr>
          <a:lstStyle/>
          <a:p>
            <a:pPr algn="ctr"/>
            <a:r>
              <a:rPr lang="el-GR" sz="2800"/>
              <a:t>Ένας</a:t>
            </a:r>
            <a:r>
              <a:rPr lang="el-GR" sz="2400"/>
              <a:t> </a:t>
            </a:r>
            <a:r>
              <a:rPr lang="el-GR" sz="2800"/>
              <a:t>πανέμορφος</a:t>
            </a:r>
            <a:r>
              <a:rPr lang="el-GR" sz="2400" u="sng"/>
              <a:t> </a:t>
            </a:r>
            <a:r>
              <a:rPr lang="el-GR" sz="2800"/>
              <a:t>Τοπος</a:t>
            </a:r>
            <a:r>
              <a:rPr lang="el-GR" sz="2400"/>
              <a:t> </a:t>
            </a:r>
          </a:p>
        </p:txBody>
      </p:sp>
      <p:sp>
        <p:nvSpPr>
          <p:cNvPr id="5" name="TextBox 4">
            <a:extLst>
              <a:ext uri="{FF2B5EF4-FFF2-40B4-BE49-F238E27FC236}">
                <a16:creationId xmlns:a16="http://schemas.microsoft.com/office/drawing/2014/main" id="{C7CCC33C-06BA-D745-AA77-81608FF2AFC2}"/>
              </a:ext>
            </a:extLst>
          </p:cNvPr>
          <p:cNvSpPr txBox="1"/>
          <p:nvPr/>
        </p:nvSpPr>
        <p:spPr>
          <a:xfrm>
            <a:off x="216979" y="5791199"/>
            <a:ext cx="5176954" cy="923330"/>
          </a:xfrm>
          <a:prstGeom prst="rect">
            <a:avLst/>
          </a:prstGeom>
          <a:noFill/>
        </p:spPr>
        <p:txBody>
          <a:bodyPr wrap="square" rtlCol="0">
            <a:spAutoFit/>
          </a:bodyPr>
          <a:lstStyle/>
          <a:p>
            <a:pPr algn="l"/>
            <a:r>
              <a:rPr lang="el-GR"/>
              <a:t>Υπεύθυνη : Μακρυγιάννη Νότα Φιλόλογος</a:t>
            </a:r>
          </a:p>
          <a:p>
            <a:pPr algn="l"/>
            <a:endParaRPr lang="el-GR"/>
          </a:p>
          <a:p>
            <a:pPr algn="l"/>
            <a:r>
              <a:rPr lang="el-GR"/>
              <a:t>Η μαθήτρια Καλετση Ευφροσύνη</a:t>
            </a:r>
          </a:p>
        </p:txBody>
      </p:sp>
    </p:spTree>
    <p:extLst>
      <p:ext uri="{BB962C8B-B14F-4D97-AF65-F5344CB8AC3E}">
        <p14:creationId xmlns:p14="http://schemas.microsoft.com/office/powerpoint/2010/main" val="2353112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F46DF35-5CDA-CB48-AED5-64021AB2AAFF}"/>
              </a:ext>
            </a:extLst>
          </p:cNvPr>
          <p:cNvPicPr>
            <a:picLocks noChangeAspect="1"/>
          </p:cNvPicPr>
          <p:nvPr/>
        </p:nvPicPr>
        <p:blipFill>
          <a:blip r:embed="rId2"/>
          <a:stretch>
            <a:fillRect/>
          </a:stretch>
        </p:blipFill>
        <p:spPr>
          <a:xfrm>
            <a:off x="0" y="0"/>
            <a:ext cx="12192000" cy="6858000"/>
          </a:xfrm>
          <a:prstGeom prst="rect">
            <a:avLst/>
          </a:prstGeom>
        </p:spPr>
      </p:pic>
      <p:pic>
        <p:nvPicPr>
          <p:cNvPr id="2" name="Εικόνα 3">
            <a:extLst>
              <a:ext uri="{FF2B5EF4-FFF2-40B4-BE49-F238E27FC236}">
                <a16:creationId xmlns:a16="http://schemas.microsoft.com/office/drawing/2014/main" id="{0B916B26-B2D6-9C49-BB51-614EF2A69CF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5504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Εικόνα 10">
            <a:extLst>
              <a:ext uri="{FF2B5EF4-FFF2-40B4-BE49-F238E27FC236}">
                <a16:creationId xmlns:a16="http://schemas.microsoft.com/office/drawing/2014/main" id="{B6CEAD85-8591-D84C-BBAD-7559804DD0B3}"/>
              </a:ext>
            </a:extLst>
          </p:cNvPr>
          <p:cNvPicPr>
            <a:picLocks noChangeAspect="1"/>
          </p:cNvPicPr>
          <p:nvPr/>
        </p:nvPicPr>
        <p:blipFill>
          <a:blip r:embed="rId2"/>
          <a:stretch>
            <a:fillRect/>
          </a:stretch>
        </p:blipFill>
        <p:spPr>
          <a:xfrm>
            <a:off x="0" y="24462"/>
            <a:ext cx="12192001" cy="6858000"/>
          </a:xfrm>
          <a:prstGeom prst="rect">
            <a:avLst/>
          </a:prstGeom>
        </p:spPr>
      </p:pic>
      <p:sp>
        <p:nvSpPr>
          <p:cNvPr id="11" name="TextBox 10">
            <a:extLst>
              <a:ext uri="{FF2B5EF4-FFF2-40B4-BE49-F238E27FC236}">
                <a16:creationId xmlns:a16="http://schemas.microsoft.com/office/drawing/2014/main" id="{2305976C-542F-7745-8E21-AAF5D1A0CF7E}"/>
              </a:ext>
            </a:extLst>
          </p:cNvPr>
          <p:cNvSpPr txBox="1"/>
          <p:nvPr/>
        </p:nvSpPr>
        <p:spPr>
          <a:xfrm>
            <a:off x="5182823" y="1984380"/>
            <a:ext cx="1828800" cy="1828800"/>
          </a:xfrm>
          <a:prstGeom prst="rect">
            <a:avLst/>
          </a:prstGeom>
          <a:noFill/>
        </p:spPr>
        <p:txBody>
          <a:bodyPr wrap="square" rtlCol="0">
            <a:spAutoFit/>
          </a:bodyPr>
          <a:lstStyle/>
          <a:p>
            <a:pPr algn="l"/>
            <a:endParaRPr lang="el-GR"/>
          </a:p>
        </p:txBody>
      </p:sp>
      <p:sp>
        <p:nvSpPr>
          <p:cNvPr id="12" name="TextBox 11">
            <a:extLst>
              <a:ext uri="{FF2B5EF4-FFF2-40B4-BE49-F238E27FC236}">
                <a16:creationId xmlns:a16="http://schemas.microsoft.com/office/drawing/2014/main" id="{B856EA32-B8BC-0043-9EEB-DAAB62DBA9DB}"/>
              </a:ext>
            </a:extLst>
          </p:cNvPr>
          <p:cNvSpPr txBox="1"/>
          <p:nvPr/>
        </p:nvSpPr>
        <p:spPr>
          <a:xfrm>
            <a:off x="5182823" y="2516434"/>
            <a:ext cx="1828800" cy="1828800"/>
          </a:xfrm>
          <a:prstGeom prst="rect">
            <a:avLst/>
          </a:prstGeom>
          <a:noFill/>
        </p:spPr>
        <p:txBody>
          <a:bodyPr wrap="square" rtlCol="0">
            <a:spAutoFit/>
          </a:bodyPr>
          <a:lstStyle/>
          <a:p>
            <a:pPr algn="l"/>
            <a:endParaRPr lang="el-GR"/>
          </a:p>
        </p:txBody>
      </p:sp>
      <p:sp>
        <p:nvSpPr>
          <p:cNvPr id="13" name="TextBox 12">
            <a:extLst>
              <a:ext uri="{FF2B5EF4-FFF2-40B4-BE49-F238E27FC236}">
                <a16:creationId xmlns:a16="http://schemas.microsoft.com/office/drawing/2014/main" id="{9097E506-0603-F146-A3A8-878FB5E2E570}"/>
              </a:ext>
            </a:extLst>
          </p:cNvPr>
          <p:cNvSpPr txBox="1"/>
          <p:nvPr/>
        </p:nvSpPr>
        <p:spPr>
          <a:xfrm>
            <a:off x="5182823" y="2516434"/>
            <a:ext cx="1828800" cy="1828800"/>
          </a:xfrm>
          <a:prstGeom prst="rect">
            <a:avLst/>
          </a:prstGeom>
          <a:noFill/>
        </p:spPr>
        <p:txBody>
          <a:bodyPr wrap="square" rtlCol="0">
            <a:spAutoFit/>
          </a:bodyPr>
          <a:lstStyle/>
          <a:p>
            <a:pPr algn="l"/>
            <a:endParaRPr lang="el-GR"/>
          </a:p>
        </p:txBody>
      </p:sp>
      <p:sp>
        <p:nvSpPr>
          <p:cNvPr id="14" name="TextBox 13">
            <a:extLst>
              <a:ext uri="{FF2B5EF4-FFF2-40B4-BE49-F238E27FC236}">
                <a16:creationId xmlns:a16="http://schemas.microsoft.com/office/drawing/2014/main" id="{E8D4E578-9D1F-0A4B-8C60-A88F157F6B18}"/>
              </a:ext>
            </a:extLst>
          </p:cNvPr>
          <p:cNvSpPr txBox="1"/>
          <p:nvPr/>
        </p:nvSpPr>
        <p:spPr>
          <a:xfrm>
            <a:off x="5182823" y="2516434"/>
            <a:ext cx="1828800" cy="1828800"/>
          </a:xfrm>
          <a:prstGeom prst="rect">
            <a:avLst/>
          </a:prstGeom>
          <a:noFill/>
        </p:spPr>
        <p:txBody>
          <a:bodyPr wrap="square" rtlCol="0">
            <a:spAutoFit/>
          </a:bodyPr>
          <a:lstStyle/>
          <a:p>
            <a:pPr algn="l"/>
            <a:endParaRPr lang="el-GR"/>
          </a:p>
        </p:txBody>
      </p:sp>
      <p:sp>
        <p:nvSpPr>
          <p:cNvPr id="19" name="Θέση περιεχομένου 18">
            <a:extLst>
              <a:ext uri="{FF2B5EF4-FFF2-40B4-BE49-F238E27FC236}">
                <a16:creationId xmlns:a16="http://schemas.microsoft.com/office/drawing/2014/main" id="{CC4631A0-C78B-984E-81DE-C2DD9D047B57}"/>
              </a:ext>
            </a:extLst>
          </p:cNvPr>
          <p:cNvSpPr>
            <a:spLocks noGrp="1"/>
          </p:cNvSpPr>
          <p:nvPr>
            <p:ph idx="4294967295"/>
          </p:nvPr>
        </p:nvSpPr>
        <p:spPr>
          <a:xfrm>
            <a:off x="0" y="844550"/>
            <a:ext cx="10131425" cy="5353458"/>
          </a:xfrm>
        </p:spPr>
        <p:txBody>
          <a:bodyPr anchor="t"/>
          <a:lstStyle/>
          <a:p>
            <a:pPr marL="0" indent="0" algn="ctr">
              <a:buNone/>
            </a:pPr>
            <a:endParaRPr lang="el-GR"/>
          </a:p>
          <a:p>
            <a:pPr marL="0" indent="0" algn="ctr">
              <a:buNone/>
            </a:pPr>
            <a:endParaRPr lang="el-GR" sz="2400" b="1" u="sng"/>
          </a:p>
        </p:txBody>
      </p:sp>
      <p:sp>
        <p:nvSpPr>
          <p:cNvPr id="22" name="TextBox 21">
            <a:extLst>
              <a:ext uri="{FF2B5EF4-FFF2-40B4-BE49-F238E27FC236}">
                <a16:creationId xmlns:a16="http://schemas.microsoft.com/office/drawing/2014/main" id="{D0701461-9B81-F94B-A0A0-27F3EEAE95D7}"/>
              </a:ext>
            </a:extLst>
          </p:cNvPr>
          <p:cNvSpPr txBox="1"/>
          <p:nvPr/>
        </p:nvSpPr>
        <p:spPr>
          <a:xfrm>
            <a:off x="5182823" y="6198008"/>
            <a:ext cx="1828800" cy="1828800"/>
          </a:xfrm>
          <a:prstGeom prst="rect">
            <a:avLst/>
          </a:prstGeom>
          <a:noFill/>
        </p:spPr>
        <p:txBody>
          <a:bodyPr wrap="square" rtlCol="0">
            <a:spAutoFit/>
          </a:bodyPr>
          <a:lstStyle/>
          <a:p>
            <a:pPr algn="l"/>
            <a:endParaRPr lang="el-GR"/>
          </a:p>
        </p:txBody>
      </p:sp>
      <p:sp>
        <p:nvSpPr>
          <p:cNvPr id="23" name="TextBox 22">
            <a:extLst>
              <a:ext uri="{FF2B5EF4-FFF2-40B4-BE49-F238E27FC236}">
                <a16:creationId xmlns:a16="http://schemas.microsoft.com/office/drawing/2014/main" id="{83A8F209-0314-8B4E-9B32-0623848945F8}"/>
              </a:ext>
            </a:extLst>
          </p:cNvPr>
          <p:cNvSpPr txBox="1"/>
          <p:nvPr/>
        </p:nvSpPr>
        <p:spPr>
          <a:xfrm>
            <a:off x="1394351" y="844550"/>
            <a:ext cx="3583723" cy="4955203"/>
          </a:xfrm>
          <a:prstGeom prst="rect">
            <a:avLst/>
          </a:prstGeom>
          <a:noFill/>
        </p:spPr>
        <p:txBody>
          <a:bodyPr wrap="square" rtlCol="0">
            <a:spAutoFit/>
          </a:bodyPr>
          <a:lstStyle/>
          <a:p>
            <a:pPr algn="l"/>
            <a:endParaRPr lang="el-GR"/>
          </a:p>
          <a:p>
            <a:pPr algn="l"/>
            <a:r>
              <a:rPr lang="el-GR"/>
              <a:t>     </a:t>
            </a:r>
            <a:r>
              <a:rPr lang="el-GR" sz="2000"/>
              <a:t>Η Δρακότρυπα είναι χωριό του Δήμου Μουζακίου . Απέχει  40χλμ από την Καρδίτσα και 30 από τα Τρίκαλα . Γνωστό με το ονομα Σκλάταινα για πολλά χρόνια , υπήρξε πατρίδα του  Αγίου Διονυσίου του εν Ολύμπω κ’ έδρα των βιοτεχνιών σπαθοποιιας καθ’όλη σχεδόν την περίοδο της τουρκοκρατίας . Ένας οικισμός της εξακολουθεί ακόμα και σήμερα να λέγεται Σπάθες από τότε.</a:t>
            </a:r>
          </a:p>
          <a:p>
            <a:pPr algn="l"/>
            <a:endParaRPr lang="el-GR" sz="2000"/>
          </a:p>
          <a:p>
            <a:pPr algn="l"/>
            <a:endParaRPr lang="el-GR"/>
          </a:p>
        </p:txBody>
      </p:sp>
      <p:pic>
        <p:nvPicPr>
          <p:cNvPr id="2" name="Εικόνα 2">
            <a:extLst>
              <a:ext uri="{FF2B5EF4-FFF2-40B4-BE49-F238E27FC236}">
                <a16:creationId xmlns:a16="http://schemas.microsoft.com/office/drawing/2014/main" id="{56461AFE-CD6B-8047-B738-D9F0A3E56602}"/>
              </a:ext>
            </a:extLst>
          </p:cNvPr>
          <p:cNvPicPr>
            <a:picLocks noChangeAspect="1"/>
          </p:cNvPicPr>
          <p:nvPr/>
        </p:nvPicPr>
        <p:blipFill>
          <a:blip r:embed="rId3"/>
          <a:stretch>
            <a:fillRect/>
          </a:stretch>
        </p:blipFill>
        <p:spPr>
          <a:xfrm>
            <a:off x="5546516" y="1492611"/>
            <a:ext cx="5979260" cy="4019550"/>
          </a:xfrm>
          <a:prstGeom prst="rect">
            <a:avLst/>
          </a:prstGeom>
        </p:spPr>
      </p:pic>
    </p:spTree>
    <p:extLst>
      <p:ext uri="{BB962C8B-B14F-4D97-AF65-F5344CB8AC3E}">
        <p14:creationId xmlns:p14="http://schemas.microsoft.com/office/powerpoint/2010/main" val="3286275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EB52CC62-2941-2A4D-8E7F-F4083569E911}"/>
              </a:ext>
            </a:extLst>
          </p:cNvPr>
          <p:cNvPicPr>
            <a:picLocks noChangeAspect="1"/>
          </p:cNvPicPr>
          <p:nvPr/>
        </p:nvPicPr>
        <p:blipFill>
          <a:blip r:embed="rId2"/>
          <a:stretch>
            <a:fillRect/>
          </a:stretch>
        </p:blipFill>
        <p:spPr>
          <a:xfrm>
            <a:off x="0" y="0"/>
            <a:ext cx="12192000" cy="6858000"/>
          </a:xfrm>
          <a:prstGeom prst="rect">
            <a:avLst/>
          </a:prstGeom>
        </p:spPr>
      </p:pic>
      <p:pic>
        <p:nvPicPr>
          <p:cNvPr id="3" name="Εικόνα 3">
            <a:extLst>
              <a:ext uri="{FF2B5EF4-FFF2-40B4-BE49-F238E27FC236}">
                <a16:creationId xmlns:a16="http://schemas.microsoft.com/office/drawing/2014/main" id="{BDDE7827-5D10-3B4D-90CD-62D97C8BCFE5}"/>
              </a:ext>
            </a:extLst>
          </p:cNvPr>
          <p:cNvPicPr>
            <a:picLocks noChangeAspect="1"/>
          </p:cNvPicPr>
          <p:nvPr/>
        </p:nvPicPr>
        <p:blipFill>
          <a:blip r:embed="rId3"/>
          <a:stretch>
            <a:fillRect/>
          </a:stretch>
        </p:blipFill>
        <p:spPr>
          <a:xfrm>
            <a:off x="931197" y="732630"/>
            <a:ext cx="4621739" cy="3731314"/>
          </a:xfrm>
          <a:prstGeom prst="rect">
            <a:avLst/>
          </a:prstGeom>
        </p:spPr>
      </p:pic>
      <p:sp>
        <p:nvSpPr>
          <p:cNvPr id="4" name="TextBox 3">
            <a:extLst>
              <a:ext uri="{FF2B5EF4-FFF2-40B4-BE49-F238E27FC236}">
                <a16:creationId xmlns:a16="http://schemas.microsoft.com/office/drawing/2014/main" id="{FFDC9A14-1BF3-744B-B153-466E4D110BC6}"/>
              </a:ext>
            </a:extLst>
          </p:cNvPr>
          <p:cNvSpPr txBox="1"/>
          <p:nvPr/>
        </p:nvSpPr>
        <p:spPr>
          <a:xfrm>
            <a:off x="6484132" y="732630"/>
            <a:ext cx="5196605" cy="5078313"/>
          </a:xfrm>
          <a:prstGeom prst="rect">
            <a:avLst/>
          </a:prstGeom>
          <a:noFill/>
        </p:spPr>
        <p:txBody>
          <a:bodyPr wrap="square" rtlCol="0">
            <a:spAutoFit/>
          </a:bodyPr>
          <a:lstStyle/>
          <a:p>
            <a:pPr algn="l"/>
            <a:endParaRPr lang="el-GR"/>
          </a:p>
          <a:p>
            <a:pPr algn="l"/>
            <a:r>
              <a:rPr lang="el-GR"/>
              <a:t>Στα 800 μέτρα υψόμετρο με θέα τις βουνοκορφές του Τυμπάνου και της Καραβούλας,  σώζεται ένα από τα σημαντικότερα μνημεία των Αγράφων , το αθωνίτικου τύπου μοναστήρι της Αγίας Τριάδας.Χτιστηκε το 1743 και εικονογραφήθηκε το 1758 από τον ζωγραφο Θεόδωρο , ιερέα από την Αγιά Λάρισας. </a:t>
            </a:r>
          </a:p>
          <a:p>
            <a:pPr algn="l"/>
            <a:endParaRPr lang="el-GR"/>
          </a:p>
          <a:p>
            <a:pPr algn="l"/>
            <a:r>
              <a:rPr lang="el-GR"/>
              <a:t>Τα τελευταία χρόνια με τις προσφορές και την φροντίδα των κατοίκων , χτίστηκαν βοηθητικά οικήματα στα οποία μένουν δύο μοναχές. </a:t>
            </a:r>
          </a:p>
          <a:p>
            <a:pPr algn="l"/>
            <a:endParaRPr lang="el-GR"/>
          </a:p>
          <a:p>
            <a:pPr algn="l"/>
            <a:r>
              <a:rPr lang="el-GR"/>
              <a:t>Κατά την περίοδο της τουρκοκρατίας , από αυτό πέρασαν σπουδαίοι Έλληνες ,εκ των οποίων ο Γεώργιος Καραϊσκάκης και ο Κοσμάς ο Αιτωλός. </a:t>
            </a:r>
          </a:p>
          <a:p>
            <a:pPr algn="l"/>
            <a:r>
              <a:rPr lang="el-GR"/>
              <a:t>Της ίδιας εποχής με το μοναστήρι είναι και η  εκκλησια του Αη-Γιαννη του Πρόδρομου.(1741)</a:t>
            </a:r>
          </a:p>
        </p:txBody>
      </p:sp>
    </p:spTree>
    <p:extLst>
      <p:ext uri="{BB962C8B-B14F-4D97-AF65-F5344CB8AC3E}">
        <p14:creationId xmlns:p14="http://schemas.microsoft.com/office/powerpoint/2010/main" val="3351564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B0C8315-763A-A642-993D-A343816CE930}"/>
              </a:ext>
            </a:extLst>
          </p:cNvPr>
          <p:cNvPicPr>
            <a:picLocks noChangeAspect="1"/>
          </p:cNvPicPr>
          <p:nvPr/>
        </p:nvPicPr>
        <p:blipFill>
          <a:blip r:embed="rId2"/>
          <a:stretch>
            <a:fillRect/>
          </a:stretch>
        </p:blipFill>
        <p:spPr>
          <a:xfrm>
            <a:off x="0" y="0"/>
            <a:ext cx="12192000" cy="6858001"/>
          </a:xfrm>
          <a:prstGeom prst="rect">
            <a:avLst/>
          </a:prstGeom>
        </p:spPr>
      </p:pic>
      <p:pic>
        <p:nvPicPr>
          <p:cNvPr id="2" name="Εικόνα 3">
            <a:extLst>
              <a:ext uri="{FF2B5EF4-FFF2-40B4-BE49-F238E27FC236}">
                <a16:creationId xmlns:a16="http://schemas.microsoft.com/office/drawing/2014/main" id="{F9E4755F-C54E-9345-BA0E-F564D018631C}"/>
              </a:ext>
            </a:extLst>
          </p:cNvPr>
          <p:cNvPicPr>
            <a:picLocks noChangeAspect="1"/>
          </p:cNvPicPr>
          <p:nvPr/>
        </p:nvPicPr>
        <p:blipFill>
          <a:blip r:embed="rId3"/>
          <a:stretch>
            <a:fillRect/>
          </a:stretch>
        </p:blipFill>
        <p:spPr>
          <a:xfrm>
            <a:off x="6311267" y="2163011"/>
            <a:ext cx="5051462" cy="3903633"/>
          </a:xfrm>
          <a:prstGeom prst="rect">
            <a:avLst/>
          </a:prstGeom>
        </p:spPr>
      </p:pic>
      <p:sp>
        <p:nvSpPr>
          <p:cNvPr id="7" name="TextBox 6">
            <a:extLst>
              <a:ext uri="{FF2B5EF4-FFF2-40B4-BE49-F238E27FC236}">
                <a16:creationId xmlns:a16="http://schemas.microsoft.com/office/drawing/2014/main" id="{36FD6E6C-A16A-8741-B33F-31FE125C3936}"/>
              </a:ext>
            </a:extLst>
          </p:cNvPr>
          <p:cNvSpPr txBox="1"/>
          <p:nvPr/>
        </p:nvSpPr>
        <p:spPr>
          <a:xfrm>
            <a:off x="611557" y="486065"/>
            <a:ext cx="10531011" cy="923330"/>
          </a:xfrm>
          <a:prstGeom prst="rect">
            <a:avLst/>
          </a:prstGeom>
          <a:noFill/>
        </p:spPr>
        <p:txBody>
          <a:bodyPr wrap="square" rtlCol="0">
            <a:spAutoFit/>
          </a:bodyPr>
          <a:lstStyle/>
          <a:p>
            <a:pPr algn="l"/>
            <a:r>
              <a:rPr lang="el-GR"/>
              <a:t> Το χωριό χάνεται μέσα στο πράσινο και τα άφθονα νερά. Βρισκεται σε υψόμετρο 600 μέτρων και περιβάλλεται από ελατόδασος, ενώ υπάρχουν πηγές με ιαματικά νερά και το σπήλαιο «Δρακότρυπα» στο οποίο οφείλεται η ονομασία του χωριού. </a:t>
            </a:r>
          </a:p>
        </p:txBody>
      </p:sp>
      <p:pic>
        <p:nvPicPr>
          <p:cNvPr id="4" name="Εικόνα 4">
            <a:extLst>
              <a:ext uri="{FF2B5EF4-FFF2-40B4-BE49-F238E27FC236}">
                <a16:creationId xmlns:a16="http://schemas.microsoft.com/office/drawing/2014/main" id="{AEB80879-E4A1-3341-ADC8-09A264406F4C}"/>
              </a:ext>
            </a:extLst>
          </p:cNvPr>
          <p:cNvPicPr>
            <a:picLocks noChangeAspect="1"/>
          </p:cNvPicPr>
          <p:nvPr/>
        </p:nvPicPr>
        <p:blipFill>
          <a:blip r:embed="rId4"/>
          <a:stretch>
            <a:fillRect/>
          </a:stretch>
        </p:blipFill>
        <p:spPr>
          <a:xfrm>
            <a:off x="611556" y="2163012"/>
            <a:ext cx="3510679" cy="3903633"/>
          </a:xfrm>
          <a:prstGeom prst="rect">
            <a:avLst/>
          </a:prstGeom>
        </p:spPr>
      </p:pic>
    </p:spTree>
    <p:extLst>
      <p:ext uri="{BB962C8B-B14F-4D97-AF65-F5344CB8AC3E}">
        <p14:creationId xmlns:p14="http://schemas.microsoft.com/office/powerpoint/2010/main" val="1667006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1BB880E-4871-AE4B-B161-8367A585071D}"/>
              </a:ext>
            </a:extLst>
          </p:cNvPr>
          <p:cNvPicPr>
            <a:picLocks noChangeAspect="1"/>
          </p:cNvPicPr>
          <p:nvPr/>
        </p:nvPicPr>
        <p:blipFill>
          <a:blip r:embed="rId2"/>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3B4DE269-2AB3-C149-82C7-4E0510964A6B}"/>
              </a:ext>
            </a:extLst>
          </p:cNvPr>
          <p:cNvSpPr>
            <a:spLocks noGrp="1"/>
          </p:cNvSpPr>
          <p:nvPr>
            <p:ph type="title"/>
          </p:nvPr>
        </p:nvSpPr>
        <p:spPr>
          <a:xfrm>
            <a:off x="685801" y="146774"/>
            <a:ext cx="8810462" cy="928493"/>
          </a:xfrm>
        </p:spPr>
        <p:txBody>
          <a:bodyPr/>
          <a:lstStyle/>
          <a:p>
            <a:pPr algn="ctr"/>
            <a:r>
              <a:rPr lang="el-GR" b="1" u="sng"/>
              <a:t>Ιερά</a:t>
            </a:r>
            <a:r>
              <a:rPr lang="el-GR"/>
              <a:t> </a:t>
            </a:r>
            <a:r>
              <a:rPr lang="el-GR" b="1" u="sng"/>
              <a:t>Μονή</a:t>
            </a:r>
            <a:r>
              <a:rPr lang="el-GR"/>
              <a:t> </a:t>
            </a:r>
            <a:r>
              <a:rPr lang="el-GR" b="1" u="sng"/>
              <a:t>Αγίας</a:t>
            </a:r>
            <a:r>
              <a:rPr lang="el-GR"/>
              <a:t> </a:t>
            </a:r>
            <a:r>
              <a:rPr lang="el-GR" b="1" u="sng"/>
              <a:t>Τριάδας</a:t>
            </a:r>
          </a:p>
        </p:txBody>
      </p:sp>
      <p:sp>
        <p:nvSpPr>
          <p:cNvPr id="4" name="Θέση περιεχομένου 3">
            <a:extLst>
              <a:ext uri="{FF2B5EF4-FFF2-40B4-BE49-F238E27FC236}">
                <a16:creationId xmlns:a16="http://schemas.microsoft.com/office/drawing/2014/main" id="{5FE7B6A4-599E-014A-93AD-E6A7FF29B243}"/>
              </a:ext>
            </a:extLst>
          </p:cNvPr>
          <p:cNvSpPr>
            <a:spLocks noGrp="1"/>
          </p:cNvSpPr>
          <p:nvPr>
            <p:ph idx="1"/>
          </p:nvPr>
        </p:nvSpPr>
        <p:spPr/>
        <p:txBody>
          <a:bodyPr anchor="t"/>
          <a:lstStyle/>
          <a:p>
            <a:pPr marL="0" indent="0">
              <a:buNone/>
            </a:pPr>
            <a:r>
              <a:rPr lang="el-GR"/>
              <a:t> </a:t>
            </a:r>
          </a:p>
        </p:txBody>
      </p:sp>
      <p:sp>
        <p:nvSpPr>
          <p:cNvPr id="5" name="TextBox 4">
            <a:extLst>
              <a:ext uri="{FF2B5EF4-FFF2-40B4-BE49-F238E27FC236}">
                <a16:creationId xmlns:a16="http://schemas.microsoft.com/office/drawing/2014/main" id="{994E068F-0CFF-D14C-9D34-530AAAB6FE5E}"/>
              </a:ext>
            </a:extLst>
          </p:cNvPr>
          <p:cNvSpPr txBox="1"/>
          <p:nvPr/>
        </p:nvSpPr>
        <p:spPr>
          <a:xfrm>
            <a:off x="342472" y="1066800"/>
            <a:ext cx="6094288" cy="5078313"/>
          </a:xfrm>
          <a:prstGeom prst="rect">
            <a:avLst/>
          </a:prstGeom>
          <a:noFill/>
        </p:spPr>
        <p:txBody>
          <a:bodyPr wrap="square" rtlCol="0">
            <a:spAutoFit/>
          </a:bodyPr>
          <a:lstStyle/>
          <a:p>
            <a:pPr algn="l"/>
            <a:endParaRPr lang="el-GR"/>
          </a:p>
          <a:p>
            <a:pPr algn="l"/>
            <a:r>
              <a:rPr lang="el-GR"/>
              <a:t>Κατά την περίοδο της τουρκοκρατίας αναπτύχθηκαν πληθος μοναστηριών  στα ορεινά συγκροτήματα της Αργιθέας και των Αγράφων τα οποία έπαιξαν σημαντικό ρόλο στην πολιτιστική και κοινωνική ζωή της Θεσσαλίας. Ένα από αυτά είναι η μονή Αγίας Τριάδας.</a:t>
            </a:r>
          </a:p>
          <a:p>
            <a:pPr algn="l"/>
            <a:r>
              <a:rPr lang="el-GR"/>
              <a:t>Από το άλλοτε μεγάλο συγκρότημα σώζεται μόνο το καθολικό, ενώ τα τελευταία χρόνια με συνδρομή των κατοίκων ανεγέρθη ένα μεγάλο κτίριο με τα απαραίτητα για την λειτουργία της μονής.  Ο ναός ανήκει στο λεγόμενο τετρακιονιο αθωνίτικου τύπου μετα χορών και νάρθηκα στη δυτική πλευρά,όμοιο, με τα καλύτερα καθολικά του Αγίου Όρους, από όπου άλλωστε έλκει και την καταγωγή του.</a:t>
            </a:r>
          </a:p>
          <a:p>
            <a:pPr algn="l"/>
            <a:r>
              <a:rPr lang="el-GR"/>
              <a:t>Γυρω από τον καθολικό υπάρχουν τοίχοι αντιστηριξης χτισμενοι από τους κατοίκους του χωριού και με τα υλικά και στη θέση όπου βρισκόταν τα κελιά του μοναστηριού τα οποία κατεδαφίστηκαν στο 1967-70. </a:t>
            </a:r>
          </a:p>
          <a:p>
            <a:pPr algn="l"/>
            <a:endParaRPr lang="el-GR"/>
          </a:p>
        </p:txBody>
      </p:sp>
      <p:pic>
        <p:nvPicPr>
          <p:cNvPr id="8" name="Εικόνα 7">
            <a:extLst>
              <a:ext uri="{FF2B5EF4-FFF2-40B4-BE49-F238E27FC236}">
                <a16:creationId xmlns:a16="http://schemas.microsoft.com/office/drawing/2014/main" id="{1E52D449-9FD5-D546-9BA8-F84909FBBA2D}"/>
              </a:ext>
            </a:extLst>
          </p:cNvPr>
          <p:cNvPicPr>
            <a:picLocks noChangeAspect="1"/>
          </p:cNvPicPr>
          <p:nvPr/>
        </p:nvPicPr>
        <p:blipFill>
          <a:blip r:embed="rId3"/>
          <a:stretch>
            <a:fillRect/>
          </a:stretch>
        </p:blipFill>
        <p:spPr>
          <a:xfrm>
            <a:off x="6735570" y="1507465"/>
            <a:ext cx="5142460" cy="3910929"/>
          </a:xfrm>
          <a:prstGeom prst="rect">
            <a:avLst/>
          </a:prstGeom>
        </p:spPr>
      </p:pic>
    </p:spTree>
    <p:extLst>
      <p:ext uri="{BB962C8B-B14F-4D97-AF65-F5344CB8AC3E}">
        <p14:creationId xmlns:p14="http://schemas.microsoft.com/office/powerpoint/2010/main" val="2733822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28C2259-4A4E-DA4B-A3A3-33293C479653}"/>
              </a:ext>
            </a:extLst>
          </p:cNvPr>
          <p:cNvPicPr>
            <a:picLocks noChangeAspect="1"/>
          </p:cNvPicPr>
          <p:nvPr/>
        </p:nvPicPr>
        <p:blipFill>
          <a:blip r:embed="rId2"/>
          <a:stretch>
            <a:fillRect/>
          </a:stretch>
        </p:blipFill>
        <p:spPr>
          <a:xfrm>
            <a:off x="0" y="0"/>
            <a:ext cx="12192000" cy="6858000"/>
          </a:xfrm>
          <a:prstGeom prst="rect">
            <a:avLst/>
          </a:prstGeom>
        </p:spPr>
      </p:pic>
      <p:sp>
        <p:nvSpPr>
          <p:cNvPr id="4" name="Θέση περιεχομένου 3">
            <a:extLst>
              <a:ext uri="{FF2B5EF4-FFF2-40B4-BE49-F238E27FC236}">
                <a16:creationId xmlns:a16="http://schemas.microsoft.com/office/drawing/2014/main" id="{58EEA7BC-BAC0-514A-832A-39169DD5A842}"/>
              </a:ext>
            </a:extLst>
          </p:cNvPr>
          <p:cNvSpPr>
            <a:spLocks noGrp="1"/>
          </p:cNvSpPr>
          <p:nvPr>
            <p:ph idx="1"/>
          </p:nvPr>
        </p:nvSpPr>
        <p:spPr>
          <a:xfrm>
            <a:off x="603297" y="450718"/>
            <a:ext cx="5810713" cy="5956564"/>
          </a:xfrm>
        </p:spPr>
        <p:txBody>
          <a:bodyPr anchor="t">
            <a:normAutofit fontScale="92500" lnSpcReduction="10000"/>
          </a:bodyPr>
          <a:lstStyle/>
          <a:p>
            <a:pPr marL="0" indent="0">
              <a:buNone/>
            </a:pPr>
            <a:r>
              <a:rPr lang="el-GR" sz="2000"/>
              <a:t>Κοντά στο διαβατικο υπήρχε μια κρήνη . Στη βόρεια πτέρυγα υπήρχε ένα δωμάτιο – βιβλιοθήκη ενώ στην νοτιοανατολική γωνία ένα παρεκκλήσι του Αγίου Προκοπίου. Σύμφωνα με τη διαδεδομένη στο χωριό παράδοση , εκεί έμαθε τα πρώτα του γράμματα ο άγιος Διονύσιος ο εν Ολύμπω ο οποίος υπήρξε μεγάλη προσωπικότητα του μοναχισμού τον 16</a:t>
            </a:r>
            <a:r>
              <a:rPr lang="el-GR" sz="2000" baseline="30000"/>
              <a:t>ο</a:t>
            </a:r>
            <a:r>
              <a:rPr lang="el-GR" sz="2000"/>
              <a:t> αιώνα . </a:t>
            </a:r>
          </a:p>
          <a:p>
            <a:pPr marL="0" indent="0">
              <a:buNone/>
            </a:pPr>
            <a:r>
              <a:rPr lang="el-GR" sz="2000"/>
              <a:t>Το εσωτερικό του ναού είναι φωτεινό , αρκετά επιβλητικό με αποδοτική προσπαθεία των κατασκευαστών να δημιουργηθεί πολυτελής εμφάνιση. Συνηγορουν σε αυτό το τέμπλο, οι τέσσερις κτιστοί κίονες , εξωτερικά σοβατισμενοι με φρέσκο σε απομίμηση μάρμαρου και γύψινα κιονόκρανα με φυτικό διάκοσμο .</a:t>
            </a:r>
          </a:p>
          <a:p>
            <a:pPr marL="0" indent="0">
              <a:buNone/>
            </a:pPr>
            <a:r>
              <a:rPr lang="el-GR" sz="2000"/>
              <a:t> Τα έπιπλα και τα σκεύη , οι καντήλες , οι γυψινοι φεγγίτες με τα χρωματιστά τζάμια και ο αληθινός θησαυρός της ζωγραφικής που καταλαμβάνει όλη τη διαθέσιμη επιφάνεια ακόμη και τους ξύλινους ελκυστήρες. Όλα αυτά ολοκληρώνουν την εντύπωση αυτής της πολυτέλειας που θα ήταν εντονότερη στα χρόνια της ακμής του μοναστηριού.</a:t>
            </a:r>
          </a:p>
        </p:txBody>
      </p:sp>
      <p:pic>
        <p:nvPicPr>
          <p:cNvPr id="7" name="Εικόνα 6">
            <a:extLst>
              <a:ext uri="{FF2B5EF4-FFF2-40B4-BE49-F238E27FC236}">
                <a16:creationId xmlns:a16="http://schemas.microsoft.com/office/drawing/2014/main" id="{7656D318-1A3D-124C-A5DD-CEF58840CB02}"/>
              </a:ext>
            </a:extLst>
          </p:cNvPr>
          <p:cNvPicPr>
            <a:picLocks noChangeAspect="1"/>
          </p:cNvPicPr>
          <p:nvPr/>
        </p:nvPicPr>
        <p:blipFill>
          <a:blip r:embed="rId3"/>
          <a:stretch>
            <a:fillRect/>
          </a:stretch>
        </p:blipFill>
        <p:spPr>
          <a:xfrm>
            <a:off x="6784000" y="549719"/>
            <a:ext cx="5031281" cy="4611821"/>
          </a:xfrm>
          <a:prstGeom prst="rect">
            <a:avLst/>
          </a:prstGeom>
        </p:spPr>
      </p:pic>
      <p:sp>
        <p:nvSpPr>
          <p:cNvPr id="2" name="TextBox 1">
            <a:extLst>
              <a:ext uri="{FF2B5EF4-FFF2-40B4-BE49-F238E27FC236}">
                <a16:creationId xmlns:a16="http://schemas.microsoft.com/office/drawing/2014/main" id="{B7B57846-F619-5C48-9C46-AB88ECA83221}"/>
              </a:ext>
            </a:extLst>
          </p:cNvPr>
          <p:cNvSpPr txBox="1"/>
          <p:nvPr/>
        </p:nvSpPr>
        <p:spPr>
          <a:xfrm>
            <a:off x="6414010" y="4019459"/>
            <a:ext cx="5124847" cy="369332"/>
          </a:xfrm>
          <a:prstGeom prst="rect">
            <a:avLst/>
          </a:prstGeom>
          <a:noFill/>
        </p:spPr>
        <p:txBody>
          <a:bodyPr wrap="square" rtlCol="0">
            <a:spAutoFit/>
          </a:bodyPr>
          <a:lstStyle/>
          <a:p>
            <a:pPr algn="l"/>
            <a:r>
              <a:rPr lang="el-GR"/>
              <a:t> </a:t>
            </a:r>
          </a:p>
        </p:txBody>
      </p:sp>
    </p:spTree>
    <p:extLst>
      <p:ext uri="{BB962C8B-B14F-4D97-AF65-F5344CB8AC3E}">
        <p14:creationId xmlns:p14="http://schemas.microsoft.com/office/powerpoint/2010/main" val="1061326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FC966B0-36C9-2341-A160-B3DD1263E5A6}"/>
              </a:ext>
            </a:extLst>
          </p:cNvPr>
          <p:cNvPicPr>
            <a:picLocks noChangeAspect="1"/>
          </p:cNvPicPr>
          <p:nvPr/>
        </p:nvPicPr>
        <p:blipFill>
          <a:blip r:embed="rId2"/>
          <a:stretch>
            <a:fillRect/>
          </a:stretch>
        </p:blipFill>
        <p:spPr>
          <a:xfrm>
            <a:off x="0" y="0"/>
            <a:ext cx="12192000" cy="6858000"/>
          </a:xfrm>
          <a:prstGeom prst="rect">
            <a:avLst/>
          </a:prstGeom>
        </p:spPr>
      </p:pic>
      <p:pic>
        <p:nvPicPr>
          <p:cNvPr id="2" name="Εικόνα 3">
            <a:extLst>
              <a:ext uri="{FF2B5EF4-FFF2-40B4-BE49-F238E27FC236}">
                <a16:creationId xmlns:a16="http://schemas.microsoft.com/office/drawing/2014/main" id="{25EC5A73-B9A7-324E-A012-CE4759B7021D}"/>
              </a:ext>
            </a:extLst>
          </p:cNvPr>
          <p:cNvPicPr>
            <a:picLocks noChangeAspect="1"/>
          </p:cNvPicPr>
          <p:nvPr/>
        </p:nvPicPr>
        <p:blipFill>
          <a:blip r:embed="rId3"/>
          <a:stretch>
            <a:fillRect/>
          </a:stretch>
        </p:blipFill>
        <p:spPr>
          <a:xfrm>
            <a:off x="608379" y="513706"/>
            <a:ext cx="6086001" cy="5149311"/>
          </a:xfrm>
          <a:prstGeom prst="rect">
            <a:avLst/>
          </a:prstGeom>
        </p:spPr>
      </p:pic>
      <p:sp>
        <p:nvSpPr>
          <p:cNvPr id="4" name="TextBox 3">
            <a:extLst>
              <a:ext uri="{FF2B5EF4-FFF2-40B4-BE49-F238E27FC236}">
                <a16:creationId xmlns:a16="http://schemas.microsoft.com/office/drawing/2014/main" id="{BAB78F39-C931-B04A-8A6B-32459EB16D07}"/>
              </a:ext>
            </a:extLst>
          </p:cNvPr>
          <p:cNvSpPr txBox="1"/>
          <p:nvPr/>
        </p:nvSpPr>
        <p:spPr>
          <a:xfrm>
            <a:off x="442981" y="375983"/>
            <a:ext cx="5054641" cy="2730725"/>
          </a:xfrm>
          <a:prstGeom prst="rect">
            <a:avLst/>
          </a:prstGeom>
          <a:noFill/>
        </p:spPr>
        <p:txBody>
          <a:bodyPr wrap="square" rtlCol="0">
            <a:spAutoFit/>
          </a:bodyPr>
          <a:lstStyle/>
          <a:p>
            <a:pPr algn="l"/>
            <a:endParaRPr lang="el-GR"/>
          </a:p>
        </p:txBody>
      </p:sp>
      <p:sp>
        <p:nvSpPr>
          <p:cNvPr id="5" name="TextBox 4">
            <a:extLst>
              <a:ext uri="{FF2B5EF4-FFF2-40B4-BE49-F238E27FC236}">
                <a16:creationId xmlns:a16="http://schemas.microsoft.com/office/drawing/2014/main" id="{75FC3DD2-002E-E24A-A011-CC4C2C7B8184}"/>
              </a:ext>
            </a:extLst>
          </p:cNvPr>
          <p:cNvSpPr txBox="1"/>
          <p:nvPr/>
        </p:nvSpPr>
        <p:spPr>
          <a:xfrm>
            <a:off x="7176498" y="712341"/>
            <a:ext cx="4173999" cy="5355312"/>
          </a:xfrm>
          <a:prstGeom prst="rect">
            <a:avLst/>
          </a:prstGeom>
          <a:noFill/>
        </p:spPr>
        <p:txBody>
          <a:bodyPr wrap="square" rtlCol="0">
            <a:spAutoFit/>
          </a:bodyPr>
          <a:lstStyle/>
          <a:p>
            <a:pPr algn="l"/>
            <a:r>
              <a:rPr lang="el-GR"/>
              <a:t> Εξίσου εντυπωσιακό είναι και το ξυλόγλυπτο επιχρυσωμένο τέμπλο με χρονολογία ΑΨΜΔ(=1744) πάνω από την ωραία πύλη το όπιο φτάνει τα 4 μέτρα σε ύψος ενώ αγγίζει σχεδόν τα 6 με την επίστεψη του σταυρού και των λυπηρών. Διαθέτει ποικίλο , πλούσιο ανάγλυφο διακοσμο με τα προεξέχοντα στοιχεία χρυσά σε φόντο γαλάζιο και κόκκινο , καρπός πολλών παραγόντων, με ρίζες κυρίως στη βυζαντινή παράδοση αλλά και με επιδράσεις από τη δυτική τέχνη. Εδώ εκφράζονται από τα ημικύκλια στοιχεία σαν αχιβάδες , που βρίσκονται πάνω από το δωδεκαορτο. Στις δύο επανω σειρές διατηρούνται οι πολύ ενδιαφέρουσες αρχικές εικόνες ενώ οι δεσποτικές έχω αντικατασταθεί με μεταγενέστερες και βρίσκονται στην εκκλησία του χωριού.</a:t>
            </a:r>
          </a:p>
        </p:txBody>
      </p:sp>
    </p:spTree>
    <p:extLst>
      <p:ext uri="{BB962C8B-B14F-4D97-AF65-F5344CB8AC3E}">
        <p14:creationId xmlns:p14="http://schemas.microsoft.com/office/powerpoint/2010/main" val="22790083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BE4E0AF-43CF-3045-A125-68914DF3F7B9}"/>
              </a:ext>
            </a:extLst>
          </p:cNvPr>
          <p:cNvPicPr>
            <a:picLocks noChangeAspect="1"/>
          </p:cNvPicPr>
          <p:nvPr/>
        </p:nvPicPr>
        <p:blipFill>
          <a:blip r:embed="rId2"/>
          <a:stretch>
            <a:fillRect/>
          </a:stretch>
        </p:blipFill>
        <p:spPr>
          <a:xfrm>
            <a:off x="0" y="1"/>
            <a:ext cx="12192000" cy="6858000"/>
          </a:xfrm>
          <a:prstGeom prst="rect">
            <a:avLst/>
          </a:prstGeom>
        </p:spPr>
      </p:pic>
      <p:sp>
        <p:nvSpPr>
          <p:cNvPr id="2" name="Τίτλος 1">
            <a:extLst>
              <a:ext uri="{FF2B5EF4-FFF2-40B4-BE49-F238E27FC236}">
                <a16:creationId xmlns:a16="http://schemas.microsoft.com/office/drawing/2014/main" id="{524F7F42-D197-984C-9E6B-F0565EBF7C88}"/>
              </a:ext>
            </a:extLst>
          </p:cNvPr>
          <p:cNvSpPr>
            <a:spLocks noGrp="1"/>
          </p:cNvSpPr>
          <p:nvPr>
            <p:ph type="title"/>
          </p:nvPr>
        </p:nvSpPr>
        <p:spPr/>
        <p:txBody>
          <a:bodyPr anchor="t"/>
          <a:lstStyle/>
          <a:p>
            <a:pPr algn="ctr"/>
            <a:r>
              <a:rPr lang="el-GR" u="sng"/>
              <a:t>Επί</a:t>
            </a:r>
            <a:r>
              <a:rPr lang="el-GR"/>
              <a:t> </a:t>
            </a:r>
            <a:r>
              <a:rPr lang="el-GR" u="sng"/>
              <a:t>του</a:t>
            </a:r>
            <a:r>
              <a:rPr lang="el-GR"/>
              <a:t> </a:t>
            </a:r>
            <a:r>
              <a:rPr lang="el-GR" u="sng"/>
              <a:t>τόπου…</a:t>
            </a:r>
          </a:p>
        </p:txBody>
      </p:sp>
      <p:sp>
        <p:nvSpPr>
          <p:cNvPr id="4" name="Θέση περιεχομένου 3">
            <a:extLst>
              <a:ext uri="{FF2B5EF4-FFF2-40B4-BE49-F238E27FC236}">
                <a16:creationId xmlns:a16="http://schemas.microsoft.com/office/drawing/2014/main" id="{C3C0F7C3-6978-FB47-B4DE-A9303E0359F1}"/>
              </a:ext>
            </a:extLst>
          </p:cNvPr>
          <p:cNvSpPr>
            <a:spLocks noGrp="1"/>
          </p:cNvSpPr>
          <p:nvPr>
            <p:ph sz="half" idx="1"/>
          </p:nvPr>
        </p:nvSpPr>
        <p:spPr>
          <a:xfrm>
            <a:off x="1030021" y="1829908"/>
            <a:ext cx="3761321" cy="4272921"/>
          </a:xfrm>
        </p:spPr>
        <p:txBody>
          <a:bodyPr anchor="t">
            <a:normAutofit fontScale="77500" lnSpcReduction="20000"/>
          </a:bodyPr>
          <a:lstStyle/>
          <a:p>
            <a:pPr marL="0" indent="0" algn="ctr">
              <a:buNone/>
            </a:pPr>
            <a:r>
              <a:rPr lang="el-GR"/>
              <a:t>Ποιος θα μπορούσε να αναλογιστεί </a:t>
            </a:r>
          </a:p>
          <a:p>
            <a:pPr marL="0" indent="0" algn="ctr">
              <a:buNone/>
            </a:pPr>
            <a:r>
              <a:rPr lang="el-GR"/>
              <a:t>Τι κρύβει αυτός ο τόπος </a:t>
            </a:r>
          </a:p>
          <a:p>
            <a:pPr marL="0" indent="0" algn="ctr">
              <a:buNone/>
            </a:pPr>
            <a:r>
              <a:rPr lang="el-GR"/>
              <a:t>Θέα που δεν έχει ξαναντικριστεί,</a:t>
            </a:r>
          </a:p>
          <a:p>
            <a:pPr marL="0" indent="0" algn="ctr">
              <a:buNone/>
            </a:pPr>
            <a:r>
              <a:rPr lang="el-GR"/>
              <a:t>Και από ομορφιά ο πρώτος !</a:t>
            </a:r>
          </a:p>
          <a:p>
            <a:pPr marL="0" indent="0" algn="ctr">
              <a:buNone/>
            </a:pPr>
            <a:endParaRPr lang="el-GR"/>
          </a:p>
          <a:p>
            <a:pPr marL="0" indent="0" algn="ctr">
              <a:buNone/>
            </a:pPr>
            <a:r>
              <a:rPr lang="el-GR"/>
              <a:t>Σκλάταινα την λέγανε παλιά </a:t>
            </a:r>
          </a:p>
          <a:p>
            <a:pPr marL="0" indent="0" algn="ctr">
              <a:buNone/>
            </a:pPr>
            <a:r>
              <a:rPr lang="el-GR"/>
              <a:t>Δρακότρυπα την λένε τώρα , </a:t>
            </a:r>
          </a:p>
          <a:p>
            <a:pPr marL="0" indent="0" algn="ctr">
              <a:buNone/>
            </a:pPr>
            <a:r>
              <a:rPr lang="el-GR"/>
              <a:t>Και αν δεν την έχεις δει ξανά , </a:t>
            </a:r>
          </a:p>
          <a:p>
            <a:pPr marL="0" indent="0" algn="ctr">
              <a:buNone/>
            </a:pPr>
            <a:r>
              <a:rPr lang="el-GR"/>
              <a:t>Μάλλον θα ‘ρθε η ώρα .</a:t>
            </a:r>
          </a:p>
          <a:p>
            <a:pPr marL="0" indent="0" algn="ctr">
              <a:buNone/>
            </a:pPr>
            <a:endParaRPr lang="el-GR"/>
          </a:p>
          <a:p>
            <a:pPr marL="0" indent="0" algn="ctr">
              <a:buNone/>
            </a:pPr>
            <a:r>
              <a:rPr lang="el-GR"/>
              <a:t>Του Αγίου Διονυσίου είναι το χώμα</a:t>
            </a:r>
          </a:p>
          <a:p>
            <a:pPr marL="0" indent="0" algn="ctr">
              <a:buNone/>
            </a:pPr>
            <a:r>
              <a:rPr lang="el-GR"/>
              <a:t>Δεν υπάρχει αμφιβολία</a:t>
            </a:r>
          </a:p>
          <a:p>
            <a:pPr marL="0" indent="0" algn="ctr">
              <a:buNone/>
            </a:pPr>
            <a:r>
              <a:rPr lang="el-GR"/>
              <a:t>Όπως και πρωταθλητών ακόμα</a:t>
            </a:r>
          </a:p>
          <a:p>
            <a:pPr marL="0" indent="0" algn="ctr">
              <a:buNone/>
            </a:pPr>
            <a:r>
              <a:rPr lang="el-GR"/>
              <a:t>Με μεγάλη επιτυχία </a:t>
            </a:r>
          </a:p>
          <a:p>
            <a:pPr marL="0" indent="0" algn="ctr">
              <a:buNone/>
            </a:pPr>
            <a:endParaRPr lang="el-GR"/>
          </a:p>
          <a:p>
            <a:pPr marL="0" indent="0" algn="ctr">
              <a:buNone/>
            </a:pPr>
            <a:endParaRPr lang="el-GR"/>
          </a:p>
        </p:txBody>
      </p:sp>
      <p:pic>
        <p:nvPicPr>
          <p:cNvPr id="6" name="Εικόνα 6">
            <a:extLst>
              <a:ext uri="{FF2B5EF4-FFF2-40B4-BE49-F238E27FC236}">
                <a16:creationId xmlns:a16="http://schemas.microsoft.com/office/drawing/2014/main" id="{B3A2B8C6-94DF-1B46-A915-3570033B27A9}"/>
              </a:ext>
            </a:extLst>
          </p:cNvPr>
          <p:cNvPicPr>
            <a:picLocks noGrp="1" noChangeAspect="1"/>
          </p:cNvPicPr>
          <p:nvPr>
            <p:ph sz="half" idx="2"/>
          </p:nvPr>
        </p:nvPicPr>
        <p:blipFill>
          <a:blip r:embed="rId3"/>
          <a:stretch>
            <a:fillRect/>
          </a:stretch>
        </p:blipFill>
        <p:spPr>
          <a:xfrm>
            <a:off x="6096000" y="1829908"/>
            <a:ext cx="4995862" cy="3801748"/>
          </a:xfrm>
        </p:spPr>
      </p:pic>
    </p:spTree>
    <p:extLst>
      <p:ext uri="{BB962C8B-B14F-4D97-AF65-F5344CB8AC3E}">
        <p14:creationId xmlns:p14="http://schemas.microsoft.com/office/powerpoint/2010/main" val="89423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38A2B16-5F9D-124E-AA95-7E661A405D6B}"/>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447C3D4-D610-444A-95F5-A6E4959897BE}"/>
              </a:ext>
            </a:extLst>
          </p:cNvPr>
          <p:cNvSpPr txBox="1"/>
          <p:nvPr/>
        </p:nvSpPr>
        <p:spPr>
          <a:xfrm>
            <a:off x="905105" y="663416"/>
            <a:ext cx="4406390" cy="3005925"/>
          </a:xfrm>
          <a:prstGeom prst="rect">
            <a:avLst/>
          </a:prstGeom>
          <a:noFill/>
        </p:spPr>
        <p:txBody>
          <a:bodyPr wrap="square" rtlCol="0">
            <a:spAutoFit/>
          </a:bodyPr>
          <a:lstStyle/>
          <a:p>
            <a:pPr algn="l"/>
            <a:endParaRPr lang="el-GR"/>
          </a:p>
        </p:txBody>
      </p:sp>
      <p:pic>
        <p:nvPicPr>
          <p:cNvPr id="4" name="Εικόνα 4">
            <a:extLst>
              <a:ext uri="{FF2B5EF4-FFF2-40B4-BE49-F238E27FC236}">
                <a16:creationId xmlns:a16="http://schemas.microsoft.com/office/drawing/2014/main" id="{226BEBFC-A8E9-4147-A194-57C4109206AD}"/>
              </a:ext>
            </a:extLst>
          </p:cNvPr>
          <p:cNvPicPr>
            <a:picLocks noChangeAspect="1"/>
          </p:cNvPicPr>
          <p:nvPr/>
        </p:nvPicPr>
        <p:blipFill>
          <a:blip r:embed="rId3"/>
          <a:stretch>
            <a:fillRect/>
          </a:stretch>
        </p:blipFill>
        <p:spPr>
          <a:xfrm>
            <a:off x="742851" y="1204412"/>
            <a:ext cx="5857875" cy="4275139"/>
          </a:xfrm>
          <a:prstGeom prst="rect">
            <a:avLst/>
          </a:prstGeom>
        </p:spPr>
      </p:pic>
      <p:sp>
        <p:nvSpPr>
          <p:cNvPr id="5" name="TextBox 4">
            <a:extLst>
              <a:ext uri="{FF2B5EF4-FFF2-40B4-BE49-F238E27FC236}">
                <a16:creationId xmlns:a16="http://schemas.microsoft.com/office/drawing/2014/main" id="{41F96E31-235A-6843-AF48-2B231E03C1BB}"/>
              </a:ext>
            </a:extLst>
          </p:cNvPr>
          <p:cNvSpPr txBox="1"/>
          <p:nvPr/>
        </p:nvSpPr>
        <p:spPr>
          <a:xfrm>
            <a:off x="7505831" y="1356822"/>
            <a:ext cx="3774530" cy="3970318"/>
          </a:xfrm>
          <a:prstGeom prst="rect">
            <a:avLst/>
          </a:prstGeom>
          <a:noFill/>
        </p:spPr>
        <p:txBody>
          <a:bodyPr wrap="square" rtlCol="0">
            <a:spAutoFit/>
          </a:bodyPr>
          <a:lstStyle/>
          <a:p>
            <a:pPr algn="ctr"/>
            <a:r>
              <a:rPr lang="el-GR"/>
              <a:t>Έχει μια εκκλησία πολύ γνωστή </a:t>
            </a:r>
          </a:p>
          <a:p>
            <a:pPr algn="ctr"/>
            <a:r>
              <a:rPr lang="el-GR"/>
              <a:t>Είν’ η Αγία Τριάδα,</a:t>
            </a:r>
          </a:p>
          <a:p>
            <a:pPr algn="ctr"/>
            <a:r>
              <a:rPr lang="el-GR"/>
              <a:t>Και βλέπει απέναντι βουνοκορφή</a:t>
            </a:r>
          </a:p>
          <a:p>
            <a:pPr algn="ctr"/>
            <a:r>
              <a:rPr lang="el-GR"/>
              <a:t>Που λέγεται Καράβα.</a:t>
            </a:r>
          </a:p>
          <a:p>
            <a:pPr algn="ctr"/>
            <a:endParaRPr lang="el-GR"/>
          </a:p>
          <a:p>
            <a:pPr algn="ctr"/>
            <a:r>
              <a:rPr lang="el-GR"/>
              <a:t>Και που να δεις το σκηνικό </a:t>
            </a:r>
          </a:p>
          <a:p>
            <a:pPr algn="ctr"/>
            <a:r>
              <a:rPr lang="el-GR"/>
              <a:t>Σαν είναι πρασινισμένο,</a:t>
            </a:r>
          </a:p>
          <a:p>
            <a:pPr algn="ctr"/>
            <a:r>
              <a:rPr lang="el-GR"/>
              <a:t>Κ το χειμώνα τόσο μαγευτικό </a:t>
            </a:r>
          </a:p>
          <a:p>
            <a:pPr algn="ctr"/>
            <a:r>
              <a:rPr lang="el-GR"/>
              <a:t>Μέσ’ τα λευκά ντυμένο </a:t>
            </a:r>
          </a:p>
          <a:p>
            <a:pPr algn="ctr"/>
            <a:endParaRPr lang="el-GR"/>
          </a:p>
          <a:p>
            <a:pPr algn="ctr"/>
            <a:r>
              <a:rPr lang="el-GR"/>
              <a:t>Αυτά ήταν μερικά </a:t>
            </a:r>
          </a:p>
          <a:p>
            <a:pPr algn="ctr"/>
            <a:r>
              <a:rPr lang="el-GR"/>
              <a:t>Απ’ οσα έχει αυτός ο τόπος </a:t>
            </a:r>
          </a:p>
          <a:p>
            <a:pPr algn="ctr"/>
            <a:r>
              <a:rPr lang="el-GR"/>
              <a:t>Κ αν δεν τα  ‘ξερες γενικά </a:t>
            </a:r>
          </a:p>
          <a:p>
            <a:pPr algn="ctr"/>
            <a:r>
              <a:rPr lang="el-GR"/>
              <a:t>Δεν θα σαι και ο πρώτος </a:t>
            </a:r>
          </a:p>
        </p:txBody>
      </p:sp>
    </p:spTree>
    <p:extLst>
      <p:ext uri="{BB962C8B-B14F-4D97-AF65-F5344CB8AC3E}">
        <p14:creationId xmlns:p14="http://schemas.microsoft.com/office/powerpoint/2010/main" val="4124847860"/>
      </p:ext>
    </p:extLst>
  </p:cSld>
  <p:clrMapOvr>
    <a:masterClrMapping/>
  </p:clrMapOvr>
  <p:transition spd="slow">
    <p:wheel spokes="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Ουράνιο">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Ευρεία οθόνη</PresentationFormat>
  <Slides>10</Slides>
  <Notes>0</Notes>
  <HiddenSlides>0</HiddenSlide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Ουράνιο</vt:lpstr>
      <vt:lpstr>Δρακότρυπα Καρδίτσας</vt:lpstr>
      <vt:lpstr>Παρουσίαση του PowerPoint</vt:lpstr>
      <vt:lpstr>Παρουσίαση του PowerPoint</vt:lpstr>
      <vt:lpstr>Παρουσίαση του PowerPoint</vt:lpstr>
      <vt:lpstr>Ιερά Μονή Αγίας Τριάδας</vt:lpstr>
      <vt:lpstr>Παρουσίαση του PowerPoint</vt:lpstr>
      <vt:lpstr>Παρουσίαση του PowerPoint</vt:lpstr>
      <vt:lpstr>Επί του τόπου…</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Δρακότρυπα Καρδίτσας</dc:title>
  <dc:creator>froso.1.kal@gmail.com</dc:creator>
  <cp:lastModifiedBy>froso.1.kal@gmail.com</cp:lastModifiedBy>
  <cp:revision>24</cp:revision>
  <dcterms:created xsi:type="dcterms:W3CDTF">2022-02-19T17:37:07Z</dcterms:created>
  <dcterms:modified xsi:type="dcterms:W3CDTF">2022-02-21T16:40:38Z</dcterms:modified>
</cp:coreProperties>
</file>